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71" r:id="rId3"/>
    <p:sldId id="376" r:id="rId4"/>
    <p:sldId id="258" r:id="rId5"/>
    <p:sldId id="259" r:id="rId6"/>
    <p:sldId id="260" r:id="rId7"/>
    <p:sldId id="261" r:id="rId8"/>
    <p:sldId id="263" r:id="rId9"/>
    <p:sldId id="264" r:id="rId10"/>
    <p:sldId id="265" r:id="rId11"/>
    <p:sldId id="388" r:id="rId12"/>
    <p:sldId id="377" r:id="rId13"/>
    <p:sldId id="267" r:id="rId14"/>
    <p:sldId id="380" r:id="rId15"/>
    <p:sldId id="273" r:id="rId16"/>
    <p:sldId id="302" r:id="rId17"/>
    <p:sldId id="374" r:id="rId18"/>
    <p:sldId id="375" r:id="rId19"/>
    <p:sldId id="268" r:id="rId20"/>
    <p:sldId id="363" r:id="rId21"/>
    <p:sldId id="269" r:id="rId22"/>
    <p:sldId id="270" r:id="rId23"/>
    <p:sldId id="271" r:id="rId24"/>
    <p:sldId id="275" r:id="rId25"/>
    <p:sldId id="309" r:id="rId26"/>
    <p:sldId id="303" r:id="rId27"/>
    <p:sldId id="304" r:id="rId28"/>
    <p:sldId id="305" r:id="rId29"/>
    <p:sldId id="385" r:id="rId30"/>
    <p:sldId id="378" r:id="rId31"/>
    <p:sldId id="379" r:id="rId32"/>
    <p:sldId id="280" r:id="rId33"/>
    <p:sldId id="381" r:id="rId34"/>
    <p:sldId id="384" r:id="rId35"/>
    <p:sldId id="383" r:id="rId36"/>
    <p:sldId id="382" r:id="rId37"/>
    <p:sldId id="386" r:id="rId38"/>
    <p:sldId id="387" r:id="rId39"/>
    <p:sldId id="291" r:id="rId4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66"/>
    <a:srgbClr val="5A8B25"/>
    <a:srgbClr val="580000"/>
    <a:srgbClr val="000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4" autoAdjust="0"/>
    <p:restoredTop sz="88277" autoAdjust="0"/>
  </p:normalViewPr>
  <p:slideViewPr>
    <p:cSldViewPr>
      <p:cViewPr varScale="1">
        <p:scale>
          <a:sx n="76" d="100"/>
          <a:sy n="76" d="100"/>
        </p:scale>
        <p:origin x="1982" y="67"/>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2582"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030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553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62A00CC-CAC1-418A-AA65-B094C5D0E771}" type="slidenum">
              <a:rPr lang="en-US"/>
              <a:pPr/>
              <a:t>‹#›</a:t>
            </a:fld>
            <a:endParaRPr lang="en-US"/>
          </a:p>
        </p:txBody>
      </p:sp>
    </p:spTree>
    <p:extLst>
      <p:ext uri="{BB962C8B-B14F-4D97-AF65-F5344CB8AC3E}">
        <p14:creationId xmlns:p14="http://schemas.microsoft.com/office/powerpoint/2010/main" val="4832454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7B8E0-5BF0-4D83-A36F-6F8AC8095283}" type="slidenum">
              <a:rPr lang="en-US"/>
              <a:pPr/>
              <a:t>1</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en-US" dirty="0"/>
              <a:t>My name is Alex. I am ..</a:t>
            </a:r>
            <a:r>
              <a:rPr lang="en-US" baseline="0" dirty="0"/>
              <a:t>.</a:t>
            </a:r>
            <a:endParaRPr lang="en-US" dirty="0"/>
          </a:p>
        </p:txBody>
      </p:sp>
    </p:spTree>
    <p:extLst>
      <p:ext uri="{BB962C8B-B14F-4D97-AF65-F5344CB8AC3E}">
        <p14:creationId xmlns:p14="http://schemas.microsoft.com/office/powerpoint/2010/main" val="3334706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clinical trials are</a:t>
            </a:r>
            <a:r>
              <a:rPr lang="en-US" sz="1200" baseline="0" dirty="0"/>
              <a:t> measured by three performance metrics: Time, Cost, Quality in terms of Service Level </a:t>
            </a:r>
            <a:endParaRPr lang="en-US" dirty="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9927B18-8C99-460C-AF00-249D68AB1666}" type="slidenum">
              <a:rPr lang="vi-VN" smtClean="0"/>
              <a:pPr/>
              <a:t>11</a:t>
            </a:fld>
            <a:endParaRPr lang="vi-VN"/>
          </a:p>
        </p:txBody>
      </p:sp>
    </p:spTree>
    <p:extLst>
      <p:ext uri="{BB962C8B-B14F-4D97-AF65-F5344CB8AC3E}">
        <p14:creationId xmlns:p14="http://schemas.microsoft.com/office/powerpoint/2010/main" val="643937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62A00CC-CAC1-418A-AA65-B094C5D0E771}" type="slidenum">
              <a:rPr lang="en-US" smtClean="0"/>
              <a:pPr/>
              <a:t>12</a:t>
            </a:fld>
            <a:endParaRPr lang="en-US"/>
          </a:p>
        </p:txBody>
      </p:sp>
    </p:spTree>
    <p:extLst>
      <p:ext uri="{BB962C8B-B14F-4D97-AF65-F5344CB8AC3E}">
        <p14:creationId xmlns:p14="http://schemas.microsoft.com/office/powerpoint/2010/main" val="2076245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ahoma" pitchFamily="34" charset="0"/>
              </a:rPr>
              <a:t>Estimated drug cost = 4000 * 1000 = $4 million</a:t>
            </a:r>
          </a:p>
          <a:p>
            <a:r>
              <a:rPr lang="en-US">
                <a:latin typeface="Tahoma" pitchFamily="34" charset="0"/>
              </a:rPr>
              <a:t>Maximum shipping quantity = 20 pkg </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03" eaLnBrk="0" hangingPunct="0">
              <a:defRPr sz="2000">
                <a:solidFill>
                  <a:schemeClr val="tx1"/>
                </a:solidFill>
                <a:latin typeface="Tahoma" pitchFamily="34" charset="0"/>
              </a:defRPr>
            </a:lvl1pPr>
            <a:lvl2pPr marL="730766" indent="-281064" defTabSz="919703" eaLnBrk="0" hangingPunct="0">
              <a:defRPr sz="2000">
                <a:solidFill>
                  <a:schemeClr val="tx1"/>
                </a:solidFill>
                <a:latin typeface="Tahoma" pitchFamily="34" charset="0"/>
              </a:defRPr>
            </a:lvl2pPr>
            <a:lvl3pPr marL="1124255" indent="-224851" defTabSz="919703" eaLnBrk="0" hangingPunct="0">
              <a:defRPr sz="2000">
                <a:solidFill>
                  <a:schemeClr val="tx1"/>
                </a:solidFill>
                <a:latin typeface="Tahoma" pitchFamily="34" charset="0"/>
              </a:defRPr>
            </a:lvl3pPr>
            <a:lvl4pPr marL="1573957" indent="-224851" defTabSz="919703" eaLnBrk="0" hangingPunct="0">
              <a:defRPr sz="2000">
                <a:solidFill>
                  <a:schemeClr val="tx1"/>
                </a:solidFill>
                <a:latin typeface="Tahoma" pitchFamily="34" charset="0"/>
              </a:defRPr>
            </a:lvl4pPr>
            <a:lvl5pPr marL="2023659" indent="-224851" defTabSz="919703" eaLnBrk="0" hangingPunct="0">
              <a:defRPr sz="2000">
                <a:solidFill>
                  <a:schemeClr val="tx1"/>
                </a:solidFill>
                <a:latin typeface="Tahoma" pitchFamily="34" charset="0"/>
              </a:defRPr>
            </a:lvl5pPr>
            <a:lvl6pPr marL="2473361" indent="-224851" defTabSz="919703" eaLnBrk="0" fontAlgn="base" hangingPunct="0">
              <a:spcBef>
                <a:spcPct val="0"/>
              </a:spcBef>
              <a:spcAft>
                <a:spcPct val="0"/>
              </a:spcAft>
              <a:buChar char="•"/>
              <a:defRPr sz="2000">
                <a:solidFill>
                  <a:schemeClr val="tx1"/>
                </a:solidFill>
                <a:latin typeface="Tahoma" pitchFamily="34" charset="0"/>
              </a:defRPr>
            </a:lvl6pPr>
            <a:lvl7pPr marL="2923062" indent="-224851" defTabSz="919703" eaLnBrk="0" fontAlgn="base" hangingPunct="0">
              <a:spcBef>
                <a:spcPct val="0"/>
              </a:spcBef>
              <a:spcAft>
                <a:spcPct val="0"/>
              </a:spcAft>
              <a:buChar char="•"/>
              <a:defRPr sz="2000">
                <a:solidFill>
                  <a:schemeClr val="tx1"/>
                </a:solidFill>
                <a:latin typeface="Tahoma" pitchFamily="34" charset="0"/>
              </a:defRPr>
            </a:lvl7pPr>
            <a:lvl8pPr marL="3372764" indent="-224851" defTabSz="919703" eaLnBrk="0" fontAlgn="base" hangingPunct="0">
              <a:spcBef>
                <a:spcPct val="0"/>
              </a:spcBef>
              <a:spcAft>
                <a:spcPct val="0"/>
              </a:spcAft>
              <a:buChar char="•"/>
              <a:defRPr sz="2000">
                <a:solidFill>
                  <a:schemeClr val="tx1"/>
                </a:solidFill>
                <a:latin typeface="Tahoma" pitchFamily="34" charset="0"/>
              </a:defRPr>
            </a:lvl8pPr>
            <a:lvl9pPr marL="3822466" indent="-224851" defTabSz="919703" eaLnBrk="0" fontAlgn="base" hangingPunct="0">
              <a:spcBef>
                <a:spcPct val="0"/>
              </a:spcBef>
              <a:spcAft>
                <a:spcPct val="0"/>
              </a:spcAft>
              <a:buChar char="•"/>
              <a:defRPr sz="2000">
                <a:solidFill>
                  <a:schemeClr val="tx1"/>
                </a:solidFill>
                <a:latin typeface="Tahoma" pitchFamily="34" charset="0"/>
              </a:defRPr>
            </a:lvl9pPr>
          </a:lstStyle>
          <a:p>
            <a:pPr eaLnBrk="1" hangingPunct="1"/>
            <a:fld id="{975EDD1E-FD98-4024-8369-B458EB386A63}" type="slidenum">
              <a:rPr lang="en-US" sz="1200" smtClean="0">
                <a:latin typeface="Times New Roman" pitchFamily="18" charset="0"/>
              </a:rPr>
              <a:pPr eaLnBrk="1" hangingPunct="1"/>
              <a:t>14</a:t>
            </a:fld>
            <a:endParaRPr lang="en-US" sz="1200" dirty="0">
              <a:latin typeface="Times New Roman" pitchFamily="18" charset="0"/>
            </a:endParaRPr>
          </a:p>
        </p:txBody>
      </p:sp>
    </p:spTree>
    <p:extLst>
      <p:ext uri="{BB962C8B-B14F-4D97-AF65-F5344CB8AC3E}">
        <p14:creationId xmlns:p14="http://schemas.microsoft.com/office/powerpoint/2010/main" val="3236643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a:latin typeface="Tahoma" pitchFamily="34" charset="0"/>
              </a:rPr>
              <a:t>Well studied in the operations management literature</a:t>
            </a:r>
          </a:p>
        </p:txBody>
      </p:sp>
      <p:sp>
        <p:nvSpPr>
          <p:cNvPr id="51204" name="Slide Number Placeholder 3"/>
          <p:cNvSpPr>
            <a:spLocks noGrp="1"/>
          </p:cNvSpPr>
          <p:nvPr>
            <p:ph type="sldNum" sz="quarter" idx="5"/>
          </p:nvPr>
        </p:nvSpPr>
        <p:spPr>
          <a:noFill/>
        </p:spPr>
        <p:txBody>
          <a:bodyPr/>
          <a:lstStyle/>
          <a:p>
            <a:fld id="{255CD0D7-8F81-47E8-9B61-44EA9F3B93B3}" type="slidenum">
              <a:rPr lang="en-US"/>
              <a:pPr/>
              <a:t>15</a:t>
            </a:fld>
            <a:endParaRPr lang="en-US"/>
          </a:p>
        </p:txBody>
      </p:sp>
    </p:spTree>
    <p:extLst>
      <p:ext uri="{BB962C8B-B14F-4D97-AF65-F5344CB8AC3E}">
        <p14:creationId xmlns:p14="http://schemas.microsoft.com/office/powerpoint/2010/main" val="3041901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Auto-part SCs have been well</a:t>
            </a:r>
            <a:r>
              <a:rPr lang="en-US" baseline="0" dirty="0"/>
              <a:t> studied in the  multi-echelon inventory literature. Many papers studied one-for-one ordering policies, and many others studied batch-ordering policies. For a complete review, we refer to the work of </a:t>
            </a:r>
            <a:r>
              <a:rPr lang="en-US" baseline="0" dirty="0" err="1"/>
              <a:t>Zipkin</a:t>
            </a:r>
            <a:r>
              <a:rPr lang="en-US" baseline="0" dirty="0"/>
              <a:t>, </a:t>
            </a:r>
            <a:r>
              <a:rPr lang="en-US" baseline="0" dirty="0" err="1"/>
              <a:t>Muckstadt</a:t>
            </a:r>
            <a:r>
              <a:rPr lang="en-US" baseline="0" dirty="0"/>
              <a:t> and </a:t>
            </a:r>
            <a:r>
              <a:rPr lang="en-US" baseline="0" dirty="0" err="1"/>
              <a:t>Simchi</a:t>
            </a:r>
            <a:r>
              <a:rPr lang="en-US" baseline="0" dirty="0"/>
              <a:t>-Levi and Zhao.</a:t>
            </a:r>
            <a:endParaRPr lang="vi-VN" dirty="0"/>
          </a:p>
        </p:txBody>
      </p:sp>
      <p:sp>
        <p:nvSpPr>
          <p:cNvPr id="4" name="Slide Number Placeholder 3"/>
          <p:cNvSpPr>
            <a:spLocks noGrp="1"/>
          </p:cNvSpPr>
          <p:nvPr>
            <p:ph type="sldNum" sz="quarter" idx="10"/>
          </p:nvPr>
        </p:nvSpPr>
        <p:spPr/>
        <p:txBody>
          <a:bodyPr/>
          <a:lstStyle/>
          <a:p>
            <a:fld id="{C62A00CC-CAC1-418A-AA65-B094C5D0E771}" type="slidenum">
              <a:rPr lang="en-US" smtClean="0"/>
              <a:pPr/>
              <a:t>16</a:t>
            </a:fld>
            <a:endParaRPr lang="en-US"/>
          </a:p>
        </p:txBody>
      </p:sp>
    </p:spTree>
    <p:extLst>
      <p:ext uri="{BB962C8B-B14F-4D97-AF65-F5344CB8AC3E}">
        <p14:creationId xmlns:p14="http://schemas.microsoft.com/office/powerpoint/2010/main" val="2065859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disadvantage</a:t>
            </a:r>
            <a:r>
              <a:rPr lang="en-US" baseline="0" dirty="0"/>
              <a:t> as well, for example, patient fill rate, should mention that someone might have to wait. Immediate fill rate, someone might not have enough supply.</a:t>
            </a:r>
            <a:endParaRPr lang="en-US" dirty="0"/>
          </a:p>
        </p:txBody>
      </p:sp>
      <p:sp>
        <p:nvSpPr>
          <p:cNvPr id="4" name="Slide Number Placeholder 3"/>
          <p:cNvSpPr>
            <a:spLocks noGrp="1"/>
          </p:cNvSpPr>
          <p:nvPr>
            <p:ph type="sldNum" sz="quarter" idx="10"/>
          </p:nvPr>
        </p:nvSpPr>
        <p:spPr/>
        <p:txBody>
          <a:bodyPr/>
          <a:lstStyle/>
          <a:p>
            <a:fld id="{C62A00CC-CAC1-418A-AA65-B094C5D0E771}" type="slidenum">
              <a:rPr lang="en-US" smtClean="0"/>
              <a:pPr/>
              <a:t>17</a:t>
            </a:fld>
            <a:endParaRPr lang="en-US"/>
          </a:p>
        </p:txBody>
      </p:sp>
    </p:spTree>
    <p:extLst>
      <p:ext uri="{BB962C8B-B14F-4D97-AF65-F5344CB8AC3E}">
        <p14:creationId xmlns:p14="http://schemas.microsoft.com/office/powerpoint/2010/main" val="3411450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disadvantage</a:t>
            </a:r>
            <a:r>
              <a:rPr lang="en-US" baseline="0" dirty="0"/>
              <a:t> as well, for example, patient fill rate, should mention that someone might have to wait. Immediate fill rate, someone might not have enough supply.</a:t>
            </a:r>
            <a:endParaRPr lang="en-US" dirty="0"/>
          </a:p>
        </p:txBody>
      </p:sp>
      <p:sp>
        <p:nvSpPr>
          <p:cNvPr id="4" name="Slide Number Placeholder 3"/>
          <p:cNvSpPr>
            <a:spLocks noGrp="1"/>
          </p:cNvSpPr>
          <p:nvPr>
            <p:ph type="sldNum" sz="quarter" idx="10"/>
          </p:nvPr>
        </p:nvSpPr>
        <p:spPr/>
        <p:txBody>
          <a:bodyPr/>
          <a:lstStyle/>
          <a:p>
            <a:fld id="{C62A00CC-CAC1-418A-AA65-B094C5D0E771}" type="slidenum">
              <a:rPr lang="en-US" smtClean="0"/>
              <a:pPr/>
              <a:t>18</a:t>
            </a:fld>
            <a:endParaRPr lang="en-US"/>
          </a:p>
        </p:txBody>
      </p:sp>
    </p:spTree>
    <p:extLst>
      <p:ext uri="{BB962C8B-B14F-4D97-AF65-F5344CB8AC3E}">
        <p14:creationId xmlns:p14="http://schemas.microsoft.com/office/powerpoint/2010/main" val="3411450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A00CC-CAC1-418A-AA65-B094C5D0E771}" type="slidenum">
              <a:rPr lang="en-US" smtClean="0"/>
              <a:pPr/>
              <a:t>19</a:t>
            </a:fld>
            <a:endParaRPr lang="en-US"/>
          </a:p>
        </p:txBody>
      </p:sp>
    </p:spTree>
    <p:extLst>
      <p:ext uri="{BB962C8B-B14F-4D97-AF65-F5344CB8AC3E}">
        <p14:creationId xmlns:p14="http://schemas.microsoft.com/office/powerpoint/2010/main" val="3127652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the pull strategy. High patient fill rate</a:t>
            </a:r>
            <a:r>
              <a:rPr lang="en-US" baseline="0" dirty="0"/>
              <a:t> but low immediate fill rates</a:t>
            </a:r>
            <a:endParaRPr lang="en-US" dirty="0"/>
          </a:p>
        </p:txBody>
      </p:sp>
      <p:sp>
        <p:nvSpPr>
          <p:cNvPr id="4" name="Slide Number Placeholder 3"/>
          <p:cNvSpPr>
            <a:spLocks noGrp="1"/>
          </p:cNvSpPr>
          <p:nvPr>
            <p:ph type="sldNum" sz="quarter" idx="10"/>
          </p:nvPr>
        </p:nvSpPr>
        <p:spPr/>
        <p:txBody>
          <a:bodyPr/>
          <a:lstStyle/>
          <a:p>
            <a:fld id="{C62A00CC-CAC1-418A-AA65-B094C5D0E771}" type="slidenum">
              <a:rPr lang="en-US" smtClean="0"/>
              <a:pPr/>
              <a:t>20</a:t>
            </a:fld>
            <a:endParaRPr lang="en-US"/>
          </a:p>
        </p:txBody>
      </p:sp>
    </p:spTree>
    <p:extLst>
      <p:ext uri="{BB962C8B-B14F-4D97-AF65-F5344CB8AC3E}">
        <p14:creationId xmlns:p14="http://schemas.microsoft.com/office/powerpoint/2010/main" val="3127652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ahoma"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03" eaLnBrk="0" hangingPunct="0">
              <a:defRPr sz="2000">
                <a:solidFill>
                  <a:schemeClr val="tx1"/>
                </a:solidFill>
                <a:latin typeface="Tahoma" pitchFamily="34" charset="0"/>
              </a:defRPr>
            </a:lvl1pPr>
            <a:lvl2pPr marL="730766" indent="-281064" defTabSz="919703" eaLnBrk="0" hangingPunct="0">
              <a:defRPr sz="2000">
                <a:solidFill>
                  <a:schemeClr val="tx1"/>
                </a:solidFill>
                <a:latin typeface="Tahoma" pitchFamily="34" charset="0"/>
              </a:defRPr>
            </a:lvl2pPr>
            <a:lvl3pPr marL="1124255" indent="-224851" defTabSz="919703" eaLnBrk="0" hangingPunct="0">
              <a:defRPr sz="2000">
                <a:solidFill>
                  <a:schemeClr val="tx1"/>
                </a:solidFill>
                <a:latin typeface="Tahoma" pitchFamily="34" charset="0"/>
              </a:defRPr>
            </a:lvl3pPr>
            <a:lvl4pPr marL="1573957" indent="-224851" defTabSz="919703" eaLnBrk="0" hangingPunct="0">
              <a:defRPr sz="2000">
                <a:solidFill>
                  <a:schemeClr val="tx1"/>
                </a:solidFill>
                <a:latin typeface="Tahoma" pitchFamily="34" charset="0"/>
              </a:defRPr>
            </a:lvl4pPr>
            <a:lvl5pPr marL="2023659" indent="-224851" defTabSz="919703" eaLnBrk="0" hangingPunct="0">
              <a:defRPr sz="2000">
                <a:solidFill>
                  <a:schemeClr val="tx1"/>
                </a:solidFill>
                <a:latin typeface="Tahoma" pitchFamily="34" charset="0"/>
              </a:defRPr>
            </a:lvl5pPr>
            <a:lvl6pPr marL="2473361" indent="-224851" defTabSz="919703" eaLnBrk="0" fontAlgn="base" hangingPunct="0">
              <a:spcBef>
                <a:spcPct val="0"/>
              </a:spcBef>
              <a:spcAft>
                <a:spcPct val="0"/>
              </a:spcAft>
              <a:buChar char="•"/>
              <a:defRPr sz="2000">
                <a:solidFill>
                  <a:schemeClr val="tx1"/>
                </a:solidFill>
                <a:latin typeface="Tahoma" pitchFamily="34" charset="0"/>
              </a:defRPr>
            </a:lvl6pPr>
            <a:lvl7pPr marL="2923062" indent="-224851" defTabSz="919703" eaLnBrk="0" fontAlgn="base" hangingPunct="0">
              <a:spcBef>
                <a:spcPct val="0"/>
              </a:spcBef>
              <a:spcAft>
                <a:spcPct val="0"/>
              </a:spcAft>
              <a:buChar char="•"/>
              <a:defRPr sz="2000">
                <a:solidFill>
                  <a:schemeClr val="tx1"/>
                </a:solidFill>
                <a:latin typeface="Tahoma" pitchFamily="34" charset="0"/>
              </a:defRPr>
            </a:lvl7pPr>
            <a:lvl8pPr marL="3372764" indent="-224851" defTabSz="919703" eaLnBrk="0" fontAlgn="base" hangingPunct="0">
              <a:spcBef>
                <a:spcPct val="0"/>
              </a:spcBef>
              <a:spcAft>
                <a:spcPct val="0"/>
              </a:spcAft>
              <a:buChar char="•"/>
              <a:defRPr sz="2000">
                <a:solidFill>
                  <a:schemeClr val="tx1"/>
                </a:solidFill>
                <a:latin typeface="Tahoma" pitchFamily="34" charset="0"/>
              </a:defRPr>
            </a:lvl8pPr>
            <a:lvl9pPr marL="3822466" indent="-224851" defTabSz="919703" eaLnBrk="0" fontAlgn="base" hangingPunct="0">
              <a:spcBef>
                <a:spcPct val="0"/>
              </a:spcBef>
              <a:spcAft>
                <a:spcPct val="0"/>
              </a:spcAft>
              <a:buChar char="•"/>
              <a:defRPr sz="2000">
                <a:solidFill>
                  <a:schemeClr val="tx1"/>
                </a:solidFill>
                <a:latin typeface="Tahoma" pitchFamily="34" charset="0"/>
              </a:defRPr>
            </a:lvl9pPr>
          </a:lstStyle>
          <a:p>
            <a:pPr eaLnBrk="1" hangingPunct="1"/>
            <a:fld id="{6FABE647-C8F7-49AD-AF26-C0B35647DF0B}" type="slidenum">
              <a:rPr lang="en-US" sz="1200" smtClean="0">
                <a:latin typeface="Times New Roman" pitchFamily="18" charset="0"/>
              </a:rPr>
              <a:pPr eaLnBrk="1" hangingPunct="1"/>
              <a:t>21</a:t>
            </a:fld>
            <a:endParaRPr lang="en-US" sz="1200" dirty="0">
              <a:latin typeface="Times New Roman" pitchFamily="18" charset="0"/>
            </a:endParaRPr>
          </a:p>
        </p:txBody>
      </p:sp>
    </p:spTree>
    <p:extLst>
      <p:ext uri="{BB962C8B-B14F-4D97-AF65-F5344CB8AC3E}">
        <p14:creationId xmlns:p14="http://schemas.microsoft.com/office/powerpoint/2010/main" val="102217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62A00CC-CAC1-418A-AA65-B094C5D0E771}" type="slidenum">
              <a:rPr lang="en-US" smtClean="0"/>
              <a:pPr/>
              <a:t>2</a:t>
            </a:fld>
            <a:endParaRPr lang="en-US"/>
          </a:p>
        </p:txBody>
      </p:sp>
    </p:spTree>
    <p:extLst>
      <p:ext uri="{BB962C8B-B14F-4D97-AF65-F5344CB8AC3E}">
        <p14:creationId xmlns:p14="http://schemas.microsoft.com/office/powerpoint/2010/main" val="3281936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goal of the inventory positioning problem in clinical trial is to find a smart way to allocate inventory in each of the location in the network (warehouse, depots, and sites) to minimize total supply cost (including inventory and shipping cost)</a:t>
            </a:r>
            <a:endParaRPr lang="vi-VN" dirty="0"/>
          </a:p>
        </p:txBody>
      </p:sp>
      <p:sp>
        <p:nvSpPr>
          <p:cNvPr id="4" name="Slide Number Placeholder 3"/>
          <p:cNvSpPr>
            <a:spLocks noGrp="1"/>
          </p:cNvSpPr>
          <p:nvPr>
            <p:ph type="sldNum" sz="quarter" idx="10"/>
          </p:nvPr>
        </p:nvSpPr>
        <p:spPr/>
        <p:txBody>
          <a:bodyPr/>
          <a:lstStyle/>
          <a:p>
            <a:fld id="{C62A00CC-CAC1-418A-AA65-B094C5D0E771}" type="slidenum">
              <a:rPr lang="en-US" smtClean="0"/>
              <a:pPr/>
              <a:t>22</a:t>
            </a:fld>
            <a:endParaRPr lang="en-US"/>
          </a:p>
        </p:txBody>
      </p:sp>
    </p:spTree>
    <p:extLst>
      <p:ext uri="{BB962C8B-B14F-4D97-AF65-F5344CB8AC3E}">
        <p14:creationId xmlns:p14="http://schemas.microsoft.com/office/powerpoint/2010/main" val="301649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ahoma"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03" eaLnBrk="0" hangingPunct="0">
              <a:defRPr sz="2000">
                <a:solidFill>
                  <a:schemeClr val="tx1"/>
                </a:solidFill>
                <a:latin typeface="Tahoma" pitchFamily="34" charset="0"/>
              </a:defRPr>
            </a:lvl1pPr>
            <a:lvl2pPr marL="730766" indent="-281064" defTabSz="919703" eaLnBrk="0" hangingPunct="0">
              <a:defRPr sz="2000">
                <a:solidFill>
                  <a:schemeClr val="tx1"/>
                </a:solidFill>
                <a:latin typeface="Tahoma" pitchFamily="34" charset="0"/>
              </a:defRPr>
            </a:lvl2pPr>
            <a:lvl3pPr marL="1124255" indent="-224851" defTabSz="919703" eaLnBrk="0" hangingPunct="0">
              <a:defRPr sz="2000">
                <a:solidFill>
                  <a:schemeClr val="tx1"/>
                </a:solidFill>
                <a:latin typeface="Tahoma" pitchFamily="34" charset="0"/>
              </a:defRPr>
            </a:lvl3pPr>
            <a:lvl4pPr marL="1573957" indent="-224851" defTabSz="919703" eaLnBrk="0" hangingPunct="0">
              <a:defRPr sz="2000">
                <a:solidFill>
                  <a:schemeClr val="tx1"/>
                </a:solidFill>
                <a:latin typeface="Tahoma" pitchFamily="34" charset="0"/>
              </a:defRPr>
            </a:lvl4pPr>
            <a:lvl5pPr marL="2023659" indent="-224851" defTabSz="919703" eaLnBrk="0" hangingPunct="0">
              <a:defRPr sz="2000">
                <a:solidFill>
                  <a:schemeClr val="tx1"/>
                </a:solidFill>
                <a:latin typeface="Tahoma" pitchFamily="34" charset="0"/>
              </a:defRPr>
            </a:lvl5pPr>
            <a:lvl6pPr marL="2473361" indent="-224851" defTabSz="919703" eaLnBrk="0" fontAlgn="base" hangingPunct="0">
              <a:spcBef>
                <a:spcPct val="0"/>
              </a:spcBef>
              <a:spcAft>
                <a:spcPct val="0"/>
              </a:spcAft>
              <a:buChar char="•"/>
              <a:defRPr sz="2000">
                <a:solidFill>
                  <a:schemeClr val="tx1"/>
                </a:solidFill>
                <a:latin typeface="Tahoma" pitchFamily="34" charset="0"/>
              </a:defRPr>
            </a:lvl6pPr>
            <a:lvl7pPr marL="2923062" indent="-224851" defTabSz="919703" eaLnBrk="0" fontAlgn="base" hangingPunct="0">
              <a:spcBef>
                <a:spcPct val="0"/>
              </a:spcBef>
              <a:spcAft>
                <a:spcPct val="0"/>
              </a:spcAft>
              <a:buChar char="•"/>
              <a:defRPr sz="2000">
                <a:solidFill>
                  <a:schemeClr val="tx1"/>
                </a:solidFill>
                <a:latin typeface="Tahoma" pitchFamily="34" charset="0"/>
              </a:defRPr>
            </a:lvl7pPr>
            <a:lvl8pPr marL="3372764" indent="-224851" defTabSz="919703" eaLnBrk="0" fontAlgn="base" hangingPunct="0">
              <a:spcBef>
                <a:spcPct val="0"/>
              </a:spcBef>
              <a:spcAft>
                <a:spcPct val="0"/>
              </a:spcAft>
              <a:buChar char="•"/>
              <a:defRPr sz="2000">
                <a:solidFill>
                  <a:schemeClr val="tx1"/>
                </a:solidFill>
                <a:latin typeface="Tahoma" pitchFamily="34" charset="0"/>
              </a:defRPr>
            </a:lvl8pPr>
            <a:lvl9pPr marL="3822466" indent="-224851" defTabSz="919703" eaLnBrk="0" fontAlgn="base" hangingPunct="0">
              <a:spcBef>
                <a:spcPct val="0"/>
              </a:spcBef>
              <a:spcAft>
                <a:spcPct val="0"/>
              </a:spcAft>
              <a:buChar char="•"/>
              <a:defRPr sz="2000">
                <a:solidFill>
                  <a:schemeClr val="tx1"/>
                </a:solidFill>
                <a:latin typeface="Tahoma" pitchFamily="34" charset="0"/>
              </a:defRPr>
            </a:lvl9pPr>
          </a:lstStyle>
          <a:p>
            <a:pPr eaLnBrk="1" hangingPunct="1"/>
            <a:fld id="{2FDF9C88-F848-48EA-8F67-B9080AB73394}" type="slidenum">
              <a:rPr lang="en-US" sz="1200" smtClean="0">
                <a:latin typeface="Times New Roman" pitchFamily="18" charset="0"/>
              </a:rPr>
              <a:pPr eaLnBrk="1" hangingPunct="1"/>
              <a:t>23</a:t>
            </a:fld>
            <a:endParaRPr lang="en-US" sz="1200" dirty="0">
              <a:latin typeface="Times New Roman" pitchFamily="18" charset="0"/>
            </a:endParaRPr>
          </a:p>
        </p:txBody>
      </p:sp>
    </p:spTree>
    <p:extLst>
      <p:ext uri="{BB962C8B-B14F-4D97-AF65-F5344CB8AC3E}">
        <p14:creationId xmlns:p14="http://schemas.microsoft.com/office/powerpoint/2010/main" val="2976055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ahoma"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03" eaLnBrk="0" hangingPunct="0">
              <a:defRPr sz="2000">
                <a:solidFill>
                  <a:schemeClr val="tx1"/>
                </a:solidFill>
                <a:latin typeface="Tahoma" pitchFamily="34" charset="0"/>
              </a:defRPr>
            </a:lvl1pPr>
            <a:lvl2pPr marL="730766" indent="-281064" defTabSz="919703" eaLnBrk="0" hangingPunct="0">
              <a:defRPr sz="2000">
                <a:solidFill>
                  <a:schemeClr val="tx1"/>
                </a:solidFill>
                <a:latin typeface="Tahoma" pitchFamily="34" charset="0"/>
              </a:defRPr>
            </a:lvl2pPr>
            <a:lvl3pPr marL="1124255" indent="-224851" defTabSz="919703" eaLnBrk="0" hangingPunct="0">
              <a:defRPr sz="2000">
                <a:solidFill>
                  <a:schemeClr val="tx1"/>
                </a:solidFill>
                <a:latin typeface="Tahoma" pitchFamily="34" charset="0"/>
              </a:defRPr>
            </a:lvl3pPr>
            <a:lvl4pPr marL="1573957" indent="-224851" defTabSz="919703" eaLnBrk="0" hangingPunct="0">
              <a:defRPr sz="2000">
                <a:solidFill>
                  <a:schemeClr val="tx1"/>
                </a:solidFill>
                <a:latin typeface="Tahoma" pitchFamily="34" charset="0"/>
              </a:defRPr>
            </a:lvl4pPr>
            <a:lvl5pPr marL="2023659" indent="-224851" defTabSz="919703" eaLnBrk="0" hangingPunct="0">
              <a:defRPr sz="2000">
                <a:solidFill>
                  <a:schemeClr val="tx1"/>
                </a:solidFill>
                <a:latin typeface="Tahoma" pitchFamily="34" charset="0"/>
              </a:defRPr>
            </a:lvl5pPr>
            <a:lvl6pPr marL="2473361" indent="-224851" defTabSz="919703" eaLnBrk="0" fontAlgn="base" hangingPunct="0">
              <a:spcBef>
                <a:spcPct val="0"/>
              </a:spcBef>
              <a:spcAft>
                <a:spcPct val="0"/>
              </a:spcAft>
              <a:buChar char="•"/>
              <a:defRPr sz="2000">
                <a:solidFill>
                  <a:schemeClr val="tx1"/>
                </a:solidFill>
                <a:latin typeface="Tahoma" pitchFamily="34" charset="0"/>
              </a:defRPr>
            </a:lvl6pPr>
            <a:lvl7pPr marL="2923062" indent="-224851" defTabSz="919703" eaLnBrk="0" fontAlgn="base" hangingPunct="0">
              <a:spcBef>
                <a:spcPct val="0"/>
              </a:spcBef>
              <a:spcAft>
                <a:spcPct val="0"/>
              </a:spcAft>
              <a:buChar char="•"/>
              <a:defRPr sz="2000">
                <a:solidFill>
                  <a:schemeClr val="tx1"/>
                </a:solidFill>
                <a:latin typeface="Tahoma" pitchFamily="34" charset="0"/>
              </a:defRPr>
            </a:lvl7pPr>
            <a:lvl8pPr marL="3372764" indent="-224851" defTabSz="919703" eaLnBrk="0" fontAlgn="base" hangingPunct="0">
              <a:spcBef>
                <a:spcPct val="0"/>
              </a:spcBef>
              <a:spcAft>
                <a:spcPct val="0"/>
              </a:spcAft>
              <a:buChar char="•"/>
              <a:defRPr sz="2000">
                <a:solidFill>
                  <a:schemeClr val="tx1"/>
                </a:solidFill>
                <a:latin typeface="Tahoma" pitchFamily="34" charset="0"/>
              </a:defRPr>
            </a:lvl8pPr>
            <a:lvl9pPr marL="3822466" indent="-224851" defTabSz="919703" eaLnBrk="0" fontAlgn="base" hangingPunct="0">
              <a:spcBef>
                <a:spcPct val="0"/>
              </a:spcBef>
              <a:spcAft>
                <a:spcPct val="0"/>
              </a:spcAft>
              <a:buChar char="•"/>
              <a:defRPr sz="2000">
                <a:solidFill>
                  <a:schemeClr val="tx1"/>
                </a:solidFill>
                <a:latin typeface="Tahoma" pitchFamily="34" charset="0"/>
              </a:defRPr>
            </a:lvl9pPr>
          </a:lstStyle>
          <a:p>
            <a:pPr eaLnBrk="1" hangingPunct="1"/>
            <a:fld id="{3081AC07-655F-49C4-9EF2-924BBF63E0A5}" type="slidenum">
              <a:rPr lang="en-US" sz="1200" smtClean="0">
                <a:latin typeface="Times New Roman" pitchFamily="18" charset="0"/>
              </a:rPr>
              <a:pPr eaLnBrk="1" hangingPunct="1"/>
              <a:t>24</a:t>
            </a:fld>
            <a:endParaRPr lang="en-US" sz="1200" dirty="0">
              <a:latin typeface="Times New Roman" pitchFamily="18" charset="0"/>
            </a:endParaRPr>
          </a:p>
        </p:txBody>
      </p:sp>
    </p:spTree>
    <p:extLst>
      <p:ext uri="{BB962C8B-B14F-4D97-AF65-F5344CB8AC3E}">
        <p14:creationId xmlns:p14="http://schemas.microsoft.com/office/powerpoint/2010/main" val="2774814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decision variables are inventory</a:t>
            </a:r>
            <a:r>
              <a:rPr lang="en-US" baseline="0" dirty="0"/>
              <a:t> positions and shipping quantities in the network. </a:t>
            </a:r>
            <a:endParaRPr lang="vi-VN" dirty="0"/>
          </a:p>
        </p:txBody>
      </p:sp>
      <p:sp>
        <p:nvSpPr>
          <p:cNvPr id="4" name="Slide Number Placeholder 3"/>
          <p:cNvSpPr>
            <a:spLocks noGrp="1"/>
          </p:cNvSpPr>
          <p:nvPr>
            <p:ph type="sldNum" sz="quarter" idx="10"/>
          </p:nvPr>
        </p:nvSpPr>
        <p:spPr/>
        <p:txBody>
          <a:bodyPr/>
          <a:lstStyle/>
          <a:p>
            <a:fld id="{C62A00CC-CAC1-418A-AA65-B094C5D0E771}" type="slidenum">
              <a:rPr lang="en-US" smtClean="0"/>
              <a:pPr/>
              <a:t>25</a:t>
            </a:fld>
            <a:endParaRPr lang="en-US"/>
          </a:p>
        </p:txBody>
      </p:sp>
    </p:spTree>
    <p:extLst>
      <p:ext uri="{BB962C8B-B14F-4D97-AF65-F5344CB8AC3E}">
        <p14:creationId xmlns:p14="http://schemas.microsoft.com/office/powerpoint/2010/main" val="805289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dirty="0">
                <a:latin typeface="Tahoma" pitchFamily="34" charset="0"/>
              </a:rPr>
              <a:t>Here are </a:t>
            </a:r>
            <a:r>
              <a:rPr lang="en-US" baseline="0" dirty="0">
                <a:latin typeface="Tahoma" pitchFamily="34" charset="0"/>
              </a:rPr>
              <a:t>some notations we use in our model. </a:t>
            </a:r>
            <a:endParaRPr lang="en-US" dirty="0">
              <a:latin typeface="Tahoma" pitchFamily="34" charset="0"/>
            </a:endParaRPr>
          </a:p>
        </p:txBody>
      </p:sp>
      <p:sp>
        <p:nvSpPr>
          <p:cNvPr id="53252" name="Slide Number Placeholder 3"/>
          <p:cNvSpPr>
            <a:spLocks noGrp="1"/>
          </p:cNvSpPr>
          <p:nvPr>
            <p:ph type="sldNum" sz="quarter" idx="5"/>
          </p:nvPr>
        </p:nvSpPr>
        <p:spPr>
          <a:noFill/>
        </p:spPr>
        <p:txBody>
          <a:bodyPr/>
          <a:lstStyle/>
          <a:p>
            <a:fld id="{07147BCF-F140-43C4-B9CE-CCA53FCE1FF4}" type="slidenum">
              <a:rPr lang="en-US"/>
              <a:pPr/>
              <a:t>26</a:t>
            </a:fld>
            <a:endParaRPr lang="en-US"/>
          </a:p>
        </p:txBody>
      </p:sp>
    </p:spTree>
    <p:extLst>
      <p:ext uri="{BB962C8B-B14F-4D97-AF65-F5344CB8AC3E}">
        <p14:creationId xmlns:p14="http://schemas.microsoft.com/office/powerpoint/2010/main" val="2389979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a:latin typeface="Tahoma" pitchFamily="34" charset="0"/>
            </a:endParaRPr>
          </a:p>
        </p:txBody>
      </p:sp>
      <p:sp>
        <p:nvSpPr>
          <p:cNvPr id="54276" name="Slide Number Placeholder 3"/>
          <p:cNvSpPr>
            <a:spLocks noGrp="1"/>
          </p:cNvSpPr>
          <p:nvPr>
            <p:ph type="sldNum" sz="quarter" idx="5"/>
          </p:nvPr>
        </p:nvSpPr>
        <p:spPr>
          <a:noFill/>
        </p:spPr>
        <p:txBody>
          <a:bodyPr/>
          <a:lstStyle/>
          <a:p>
            <a:fld id="{494ACE3F-B287-458D-AC73-F5A7FAF89B74}" type="slidenum">
              <a:rPr lang="en-US"/>
              <a:pPr/>
              <a:t>27</a:t>
            </a:fld>
            <a:endParaRPr lang="en-US"/>
          </a:p>
        </p:txBody>
      </p:sp>
    </p:spTree>
    <p:extLst>
      <p:ext uri="{BB962C8B-B14F-4D97-AF65-F5344CB8AC3E}">
        <p14:creationId xmlns:p14="http://schemas.microsoft.com/office/powerpoint/2010/main" val="4157902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a:latin typeface="Tahoma" pitchFamily="34" charset="0"/>
              </a:rPr>
              <a:t>This is one of the most notable difference between spare parts chains and a clinical trial supply chain.  A clinical trial supply chain is temporary.  After the required number of patients are enrolled, the trial is ended.</a:t>
            </a:r>
          </a:p>
        </p:txBody>
      </p:sp>
      <p:sp>
        <p:nvSpPr>
          <p:cNvPr id="55300" name="Slide Number Placeholder 3"/>
          <p:cNvSpPr>
            <a:spLocks noGrp="1"/>
          </p:cNvSpPr>
          <p:nvPr>
            <p:ph type="sldNum" sz="quarter" idx="5"/>
          </p:nvPr>
        </p:nvSpPr>
        <p:spPr>
          <a:noFill/>
        </p:spPr>
        <p:txBody>
          <a:bodyPr/>
          <a:lstStyle/>
          <a:p>
            <a:fld id="{DCCDE06D-FDE0-4D0F-8BE7-391F04349B27}" type="slidenum">
              <a:rPr lang="en-US"/>
              <a:pPr/>
              <a:t>28</a:t>
            </a:fld>
            <a:endParaRPr lang="en-US"/>
          </a:p>
        </p:txBody>
      </p:sp>
    </p:spTree>
    <p:extLst>
      <p:ext uri="{BB962C8B-B14F-4D97-AF65-F5344CB8AC3E}">
        <p14:creationId xmlns:p14="http://schemas.microsoft.com/office/powerpoint/2010/main" val="4267815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62A00CC-CAC1-418A-AA65-B094C5D0E771}" type="slidenum">
              <a:rPr lang="en-US" smtClean="0"/>
              <a:pPr/>
              <a:t>29</a:t>
            </a:fld>
            <a:endParaRPr lang="en-US"/>
          </a:p>
        </p:txBody>
      </p:sp>
    </p:spTree>
    <p:extLst>
      <p:ext uri="{BB962C8B-B14F-4D97-AF65-F5344CB8AC3E}">
        <p14:creationId xmlns:p14="http://schemas.microsoft.com/office/powerpoint/2010/main" val="3469473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62A00CC-CAC1-418A-AA65-B094C5D0E771}" type="slidenum">
              <a:rPr lang="en-US" smtClean="0"/>
              <a:pPr/>
              <a:t>30</a:t>
            </a:fld>
            <a:endParaRPr lang="en-US"/>
          </a:p>
        </p:txBody>
      </p:sp>
    </p:spTree>
    <p:extLst>
      <p:ext uri="{BB962C8B-B14F-4D97-AF65-F5344CB8AC3E}">
        <p14:creationId xmlns:p14="http://schemas.microsoft.com/office/powerpoint/2010/main" val="3606171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F25ACA-4DD8-4FEB-82AA-412C7400D9CC}" type="slidenum">
              <a:rPr lang="en-US" smtClean="0"/>
              <a:pPr>
                <a:defRPr/>
              </a:pPr>
              <a:t>31</a:t>
            </a:fld>
            <a:endParaRPr lang="en-US"/>
          </a:p>
        </p:txBody>
      </p:sp>
    </p:spTree>
    <p:extLst>
      <p:ext uri="{BB962C8B-B14F-4D97-AF65-F5344CB8AC3E}">
        <p14:creationId xmlns:p14="http://schemas.microsoft.com/office/powerpoint/2010/main" val="152040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Phase I: Researchers test a new drug or treatment in a small group of people for the first time to evaluate its safety, determine a safe dosage range, and identify side effects.</a:t>
            </a:r>
            <a:br>
              <a:rPr lang="en-US" dirty="0"/>
            </a:br>
            <a:endParaRPr lang="en-US" dirty="0"/>
          </a:p>
          <a:p>
            <a:r>
              <a:rPr lang="en-US" dirty="0"/>
              <a:t>Phase</a:t>
            </a:r>
            <a:r>
              <a:rPr lang="en-US" baseline="0" dirty="0"/>
              <a:t> II: </a:t>
            </a:r>
            <a:r>
              <a:rPr lang="en-US" dirty="0"/>
              <a:t>The drug or treatment is given to a larger group of people to see if it is effective and to further evaluate its safety.</a:t>
            </a:r>
            <a:br>
              <a:rPr lang="en-US" dirty="0"/>
            </a:br>
            <a:endParaRPr lang="en-US" dirty="0"/>
          </a:p>
          <a:p>
            <a:r>
              <a:rPr lang="en-US" dirty="0"/>
              <a:t>Phase III:</a:t>
            </a:r>
            <a:r>
              <a:rPr lang="en-US" baseline="0" dirty="0"/>
              <a:t> </a:t>
            </a:r>
            <a:r>
              <a:rPr lang="en-US" dirty="0"/>
              <a:t>The drug or treatment is given to large groups of people to confirm its effectiveness, monitor side effects, compare it to commonly used treatments, and collect information that will allow the drug or treatment to be used safely.</a:t>
            </a:r>
            <a:br>
              <a:rPr lang="en-US" dirty="0"/>
            </a:br>
            <a:endParaRPr lang="en-US" dirty="0"/>
          </a:p>
          <a:p>
            <a:r>
              <a:rPr lang="en-US" dirty="0"/>
              <a:t>Phase</a:t>
            </a:r>
            <a:r>
              <a:rPr lang="en-US" baseline="0" dirty="0"/>
              <a:t> IV: </a:t>
            </a:r>
            <a:r>
              <a:rPr lang="en-US" dirty="0"/>
              <a:t>Post Marketing Surveillance Trials, are conducted after a drug or device has been approved for consumer sale. Studies are done after the drug or treatment has been marketed to gather information on the drug's effect in various populations and any side effects associated with long-term use</a:t>
            </a:r>
            <a:endParaRPr lang="vi-VN" dirty="0"/>
          </a:p>
        </p:txBody>
      </p:sp>
      <p:sp>
        <p:nvSpPr>
          <p:cNvPr id="4" name="Slide Number Placeholder 3"/>
          <p:cNvSpPr>
            <a:spLocks noGrp="1"/>
          </p:cNvSpPr>
          <p:nvPr>
            <p:ph type="sldNum" sz="quarter" idx="10"/>
          </p:nvPr>
        </p:nvSpPr>
        <p:spPr/>
        <p:txBody>
          <a:bodyPr/>
          <a:lstStyle/>
          <a:p>
            <a:pPr>
              <a:defRPr/>
            </a:pPr>
            <a:fld id="{4BF25ACA-4DD8-4FEB-82AA-412C7400D9CC}" type="slidenum">
              <a:rPr lang="en-US" smtClean="0"/>
              <a:pPr>
                <a:defRPr/>
              </a:pPr>
              <a:t>3</a:t>
            </a:fld>
            <a:endParaRPr lang="en-US"/>
          </a:p>
        </p:txBody>
      </p:sp>
    </p:spTree>
    <p:extLst>
      <p:ext uri="{BB962C8B-B14F-4D97-AF65-F5344CB8AC3E}">
        <p14:creationId xmlns:p14="http://schemas.microsoft.com/office/powerpoint/2010/main" val="1463235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ahoma"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03" eaLnBrk="0" hangingPunct="0">
              <a:defRPr sz="2000">
                <a:solidFill>
                  <a:schemeClr val="tx1"/>
                </a:solidFill>
                <a:latin typeface="Tahoma" pitchFamily="34" charset="0"/>
              </a:defRPr>
            </a:lvl1pPr>
            <a:lvl2pPr marL="730766" indent="-281064" defTabSz="919703" eaLnBrk="0" hangingPunct="0">
              <a:defRPr sz="2000">
                <a:solidFill>
                  <a:schemeClr val="tx1"/>
                </a:solidFill>
                <a:latin typeface="Tahoma" pitchFamily="34" charset="0"/>
              </a:defRPr>
            </a:lvl2pPr>
            <a:lvl3pPr marL="1124255" indent="-224851" defTabSz="919703" eaLnBrk="0" hangingPunct="0">
              <a:defRPr sz="2000">
                <a:solidFill>
                  <a:schemeClr val="tx1"/>
                </a:solidFill>
                <a:latin typeface="Tahoma" pitchFamily="34" charset="0"/>
              </a:defRPr>
            </a:lvl3pPr>
            <a:lvl4pPr marL="1573957" indent="-224851" defTabSz="919703" eaLnBrk="0" hangingPunct="0">
              <a:defRPr sz="2000">
                <a:solidFill>
                  <a:schemeClr val="tx1"/>
                </a:solidFill>
                <a:latin typeface="Tahoma" pitchFamily="34" charset="0"/>
              </a:defRPr>
            </a:lvl4pPr>
            <a:lvl5pPr marL="2023659" indent="-224851" defTabSz="919703" eaLnBrk="0" hangingPunct="0">
              <a:defRPr sz="2000">
                <a:solidFill>
                  <a:schemeClr val="tx1"/>
                </a:solidFill>
                <a:latin typeface="Tahoma" pitchFamily="34" charset="0"/>
              </a:defRPr>
            </a:lvl5pPr>
            <a:lvl6pPr marL="2473361" indent="-224851" defTabSz="919703" eaLnBrk="0" fontAlgn="base" hangingPunct="0">
              <a:spcBef>
                <a:spcPct val="0"/>
              </a:spcBef>
              <a:spcAft>
                <a:spcPct val="0"/>
              </a:spcAft>
              <a:buChar char="•"/>
              <a:defRPr sz="2000">
                <a:solidFill>
                  <a:schemeClr val="tx1"/>
                </a:solidFill>
                <a:latin typeface="Tahoma" pitchFamily="34" charset="0"/>
              </a:defRPr>
            </a:lvl6pPr>
            <a:lvl7pPr marL="2923062" indent="-224851" defTabSz="919703" eaLnBrk="0" fontAlgn="base" hangingPunct="0">
              <a:spcBef>
                <a:spcPct val="0"/>
              </a:spcBef>
              <a:spcAft>
                <a:spcPct val="0"/>
              </a:spcAft>
              <a:buChar char="•"/>
              <a:defRPr sz="2000">
                <a:solidFill>
                  <a:schemeClr val="tx1"/>
                </a:solidFill>
                <a:latin typeface="Tahoma" pitchFamily="34" charset="0"/>
              </a:defRPr>
            </a:lvl7pPr>
            <a:lvl8pPr marL="3372764" indent="-224851" defTabSz="919703" eaLnBrk="0" fontAlgn="base" hangingPunct="0">
              <a:spcBef>
                <a:spcPct val="0"/>
              </a:spcBef>
              <a:spcAft>
                <a:spcPct val="0"/>
              </a:spcAft>
              <a:buChar char="•"/>
              <a:defRPr sz="2000">
                <a:solidFill>
                  <a:schemeClr val="tx1"/>
                </a:solidFill>
                <a:latin typeface="Tahoma" pitchFamily="34" charset="0"/>
              </a:defRPr>
            </a:lvl8pPr>
            <a:lvl9pPr marL="3822466" indent="-224851" defTabSz="919703" eaLnBrk="0" fontAlgn="base" hangingPunct="0">
              <a:spcBef>
                <a:spcPct val="0"/>
              </a:spcBef>
              <a:spcAft>
                <a:spcPct val="0"/>
              </a:spcAft>
              <a:buChar char="•"/>
              <a:defRPr sz="2000">
                <a:solidFill>
                  <a:schemeClr val="tx1"/>
                </a:solidFill>
                <a:latin typeface="Tahoma" pitchFamily="34" charset="0"/>
              </a:defRPr>
            </a:lvl9pPr>
          </a:lstStyle>
          <a:p>
            <a:pPr eaLnBrk="1" hangingPunct="1"/>
            <a:fld id="{975EDD1E-FD98-4024-8369-B458EB386A63}" type="slidenum">
              <a:rPr lang="en-US" sz="1200" smtClean="0">
                <a:latin typeface="Times New Roman" pitchFamily="18" charset="0"/>
              </a:rPr>
              <a:pPr eaLnBrk="1" hangingPunct="1"/>
              <a:t>32</a:t>
            </a:fld>
            <a:endParaRPr lang="en-US" sz="1200" dirty="0">
              <a:latin typeface="Times New Roman" pitchFamily="18" charset="0"/>
            </a:endParaRPr>
          </a:p>
        </p:txBody>
      </p:sp>
    </p:spTree>
    <p:extLst>
      <p:ext uri="{BB962C8B-B14F-4D97-AF65-F5344CB8AC3E}">
        <p14:creationId xmlns:p14="http://schemas.microsoft.com/office/powerpoint/2010/main" val="801922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ahoma"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03" eaLnBrk="0" hangingPunct="0">
              <a:defRPr sz="2000">
                <a:solidFill>
                  <a:schemeClr val="tx1"/>
                </a:solidFill>
                <a:latin typeface="Tahoma" pitchFamily="34" charset="0"/>
              </a:defRPr>
            </a:lvl1pPr>
            <a:lvl2pPr marL="730766" indent="-281064" defTabSz="919703" eaLnBrk="0" hangingPunct="0">
              <a:defRPr sz="2000">
                <a:solidFill>
                  <a:schemeClr val="tx1"/>
                </a:solidFill>
                <a:latin typeface="Tahoma" pitchFamily="34" charset="0"/>
              </a:defRPr>
            </a:lvl2pPr>
            <a:lvl3pPr marL="1124255" indent="-224851" defTabSz="919703" eaLnBrk="0" hangingPunct="0">
              <a:defRPr sz="2000">
                <a:solidFill>
                  <a:schemeClr val="tx1"/>
                </a:solidFill>
                <a:latin typeface="Tahoma" pitchFamily="34" charset="0"/>
              </a:defRPr>
            </a:lvl3pPr>
            <a:lvl4pPr marL="1573957" indent="-224851" defTabSz="919703" eaLnBrk="0" hangingPunct="0">
              <a:defRPr sz="2000">
                <a:solidFill>
                  <a:schemeClr val="tx1"/>
                </a:solidFill>
                <a:latin typeface="Tahoma" pitchFamily="34" charset="0"/>
              </a:defRPr>
            </a:lvl4pPr>
            <a:lvl5pPr marL="2023659" indent="-224851" defTabSz="919703" eaLnBrk="0" hangingPunct="0">
              <a:defRPr sz="2000">
                <a:solidFill>
                  <a:schemeClr val="tx1"/>
                </a:solidFill>
                <a:latin typeface="Tahoma" pitchFamily="34" charset="0"/>
              </a:defRPr>
            </a:lvl5pPr>
            <a:lvl6pPr marL="2473361" indent="-224851" defTabSz="919703" eaLnBrk="0" fontAlgn="base" hangingPunct="0">
              <a:spcBef>
                <a:spcPct val="0"/>
              </a:spcBef>
              <a:spcAft>
                <a:spcPct val="0"/>
              </a:spcAft>
              <a:buChar char="•"/>
              <a:defRPr sz="2000">
                <a:solidFill>
                  <a:schemeClr val="tx1"/>
                </a:solidFill>
                <a:latin typeface="Tahoma" pitchFamily="34" charset="0"/>
              </a:defRPr>
            </a:lvl6pPr>
            <a:lvl7pPr marL="2923062" indent="-224851" defTabSz="919703" eaLnBrk="0" fontAlgn="base" hangingPunct="0">
              <a:spcBef>
                <a:spcPct val="0"/>
              </a:spcBef>
              <a:spcAft>
                <a:spcPct val="0"/>
              </a:spcAft>
              <a:buChar char="•"/>
              <a:defRPr sz="2000">
                <a:solidFill>
                  <a:schemeClr val="tx1"/>
                </a:solidFill>
                <a:latin typeface="Tahoma" pitchFamily="34" charset="0"/>
              </a:defRPr>
            </a:lvl7pPr>
            <a:lvl8pPr marL="3372764" indent="-224851" defTabSz="919703" eaLnBrk="0" fontAlgn="base" hangingPunct="0">
              <a:spcBef>
                <a:spcPct val="0"/>
              </a:spcBef>
              <a:spcAft>
                <a:spcPct val="0"/>
              </a:spcAft>
              <a:buChar char="•"/>
              <a:defRPr sz="2000">
                <a:solidFill>
                  <a:schemeClr val="tx1"/>
                </a:solidFill>
                <a:latin typeface="Tahoma" pitchFamily="34" charset="0"/>
              </a:defRPr>
            </a:lvl8pPr>
            <a:lvl9pPr marL="3822466" indent="-224851" defTabSz="919703" eaLnBrk="0" fontAlgn="base" hangingPunct="0">
              <a:spcBef>
                <a:spcPct val="0"/>
              </a:spcBef>
              <a:spcAft>
                <a:spcPct val="0"/>
              </a:spcAft>
              <a:buChar char="•"/>
              <a:defRPr sz="2000">
                <a:solidFill>
                  <a:schemeClr val="tx1"/>
                </a:solidFill>
                <a:latin typeface="Tahoma" pitchFamily="34" charset="0"/>
              </a:defRPr>
            </a:lvl9pPr>
          </a:lstStyle>
          <a:p>
            <a:pPr eaLnBrk="1" hangingPunct="1"/>
            <a:fld id="{975EDD1E-FD98-4024-8369-B458EB386A63}" type="slidenum">
              <a:rPr lang="en-US" sz="1200" smtClean="0">
                <a:latin typeface="Times New Roman" pitchFamily="18" charset="0"/>
              </a:rPr>
              <a:pPr eaLnBrk="1" hangingPunct="1"/>
              <a:t>33</a:t>
            </a:fld>
            <a:endParaRPr lang="en-US" sz="1200" dirty="0">
              <a:latin typeface="Times New Roman" pitchFamily="18" charset="0"/>
            </a:endParaRPr>
          </a:p>
        </p:txBody>
      </p:sp>
    </p:spTree>
    <p:extLst>
      <p:ext uri="{BB962C8B-B14F-4D97-AF65-F5344CB8AC3E}">
        <p14:creationId xmlns:p14="http://schemas.microsoft.com/office/powerpoint/2010/main" val="4019506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ahoma"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03" eaLnBrk="0" hangingPunct="0">
              <a:defRPr sz="2000">
                <a:solidFill>
                  <a:schemeClr val="tx1"/>
                </a:solidFill>
                <a:latin typeface="Tahoma" pitchFamily="34" charset="0"/>
              </a:defRPr>
            </a:lvl1pPr>
            <a:lvl2pPr marL="730766" indent="-281064" defTabSz="919703" eaLnBrk="0" hangingPunct="0">
              <a:defRPr sz="2000">
                <a:solidFill>
                  <a:schemeClr val="tx1"/>
                </a:solidFill>
                <a:latin typeface="Tahoma" pitchFamily="34" charset="0"/>
              </a:defRPr>
            </a:lvl2pPr>
            <a:lvl3pPr marL="1124255" indent="-224851" defTabSz="919703" eaLnBrk="0" hangingPunct="0">
              <a:defRPr sz="2000">
                <a:solidFill>
                  <a:schemeClr val="tx1"/>
                </a:solidFill>
                <a:latin typeface="Tahoma" pitchFamily="34" charset="0"/>
              </a:defRPr>
            </a:lvl3pPr>
            <a:lvl4pPr marL="1573957" indent="-224851" defTabSz="919703" eaLnBrk="0" hangingPunct="0">
              <a:defRPr sz="2000">
                <a:solidFill>
                  <a:schemeClr val="tx1"/>
                </a:solidFill>
                <a:latin typeface="Tahoma" pitchFamily="34" charset="0"/>
              </a:defRPr>
            </a:lvl4pPr>
            <a:lvl5pPr marL="2023659" indent="-224851" defTabSz="919703" eaLnBrk="0" hangingPunct="0">
              <a:defRPr sz="2000">
                <a:solidFill>
                  <a:schemeClr val="tx1"/>
                </a:solidFill>
                <a:latin typeface="Tahoma" pitchFamily="34" charset="0"/>
              </a:defRPr>
            </a:lvl5pPr>
            <a:lvl6pPr marL="2473361" indent="-224851" defTabSz="919703" eaLnBrk="0" fontAlgn="base" hangingPunct="0">
              <a:spcBef>
                <a:spcPct val="0"/>
              </a:spcBef>
              <a:spcAft>
                <a:spcPct val="0"/>
              </a:spcAft>
              <a:buChar char="•"/>
              <a:defRPr sz="2000">
                <a:solidFill>
                  <a:schemeClr val="tx1"/>
                </a:solidFill>
                <a:latin typeface="Tahoma" pitchFamily="34" charset="0"/>
              </a:defRPr>
            </a:lvl6pPr>
            <a:lvl7pPr marL="2923062" indent="-224851" defTabSz="919703" eaLnBrk="0" fontAlgn="base" hangingPunct="0">
              <a:spcBef>
                <a:spcPct val="0"/>
              </a:spcBef>
              <a:spcAft>
                <a:spcPct val="0"/>
              </a:spcAft>
              <a:buChar char="•"/>
              <a:defRPr sz="2000">
                <a:solidFill>
                  <a:schemeClr val="tx1"/>
                </a:solidFill>
                <a:latin typeface="Tahoma" pitchFamily="34" charset="0"/>
              </a:defRPr>
            </a:lvl7pPr>
            <a:lvl8pPr marL="3372764" indent="-224851" defTabSz="919703" eaLnBrk="0" fontAlgn="base" hangingPunct="0">
              <a:spcBef>
                <a:spcPct val="0"/>
              </a:spcBef>
              <a:spcAft>
                <a:spcPct val="0"/>
              </a:spcAft>
              <a:buChar char="•"/>
              <a:defRPr sz="2000">
                <a:solidFill>
                  <a:schemeClr val="tx1"/>
                </a:solidFill>
                <a:latin typeface="Tahoma" pitchFamily="34" charset="0"/>
              </a:defRPr>
            </a:lvl8pPr>
            <a:lvl9pPr marL="3822466" indent="-224851" defTabSz="919703" eaLnBrk="0" fontAlgn="base" hangingPunct="0">
              <a:spcBef>
                <a:spcPct val="0"/>
              </a:spcBef>
              <a:spcAft>
                <a:spcPct val="0"/>
              </a:spcAft>
              <a:buChar char="•"/>
              <a:defRPr sz="2000">
                <a:solidFill>
                  <a:schemeClr val="tx1"/>
                </a:solidFill>
                <a:latin typeface="Tahoma" pitchFamily="34" charset="0"/>
              </a:defRPr>
            </a:lvl9pPr>
          </a:lstStyle>
          <a:p>
            <a:pPr eaLnBrk="1" hangingPunct="1"/>
            <a:fld id="{975EDD1E-FD98-4024-8369-B458EB386A63}" type="slidenum">
              <a:rPr lang="en-US" sz="1200" smtClean="0">
                <a:latin typeface="Times New Roman" pitchFamily="18" charset="0"/>
              </a:rPr>
              <a:pPr eaLnBrk="1" hangingPunct="1"/>
              <a:t>34</a:t>
            </a:fld>
            <a:endParaRPr lang="en-US" sz="1200" dirty="0">
              <a:latin typeface="Times New Roman" pitchFamily="18" charset="0"/>
            </a:endParaRPr>
          </a:p>
        </p:txBody>
      </p:sp>
    </p:spTree>
    <p:extLst>
      <p:ext uri="{BB962C8B-B14F-4D97-AF65-F5344CB8AC3E}">
        <p14:creationId xmlns:p14="http://schemas.microsoft.com/office/powerpoint/2010/main" val="1307886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ahoma"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03" eaLnBrk="0" hangingPunct="0">
              <a:defRPr sz="2000">
                <a:solidFill>
                  <a:schemeClr val="tx1"/>
                </a:solidFill>
                <a:latin typeface="Tahoma" pitchFamily="34" charset="0"/>
              </a:defRPr>
            </a:lvl1pPr>
            <a:lvl2pPr marL="730766" indent="-281064" defTabSz="919703" eaLnBrk="0" hangingPunct="0">
              <a:defRPr sz="2000">
                <a:solidFill>
                  <a:schemeClr val="tx1"/>
                </a:solidFill>
                <a:latin typeface="Tahoma" pitchFamily="34" charset="0"/>
              </a:defRPr>
            </a:lvl2pPr>
            <a:lvl3pPr marL="1124255" indent="-224851" defTabSz="919703" eaLnBrk="0" hangingPunct="0">
              <a:defRPr sz="2000">
                <a:solidFill>
                  <a:schemeClr val="tx1"/>
                </a:solidFill>
                <a:latin typeface="Tahoma" pitchFamily="34" charset="0"/>
              </a:defRPr>
            </a:lvl3pPr>
            <a:lvl4pPr marL="1573957" indent="-224851" defTabSz="919703" eaLnBrk="0" hangingPunct="0">
              <a:defRPr sz="2000">
                <a:solidFill>
                  <a:schemeClr val="tx1"/>
                </a:solidFill>
                <a:latin typeface="Tahoma" pitchFamily="34" charset="0"/>
              </a:defRPr>
            </a:lvl4pPr>
            <a:lvl5pPr marL="2023659" indent="-224851" defTabSz="919703" eaLnBrk="0" hangingPunct="0">
              <a:defRPr sz="2000">
                <a:solidFill>
                  <a:schemeClr val="tx1"/>
                </a:solidFill>
                <a:latin typeface="Tahoma" pitchFamily="34" charset="0"/>
              </a:defRPr>
            </a:lvl5pPr>
            <a:lvl6pPr marL="2473361" indent="-224851" defTabSz="919703" eaLnBrk="0" fontAlgn="base" hangingPunct="0">
              <a:spcBef>
                <a:spcPct val="0"/>
              </a:spcBef>
              <a:spcAft>
                <a:spcPct val="0"/>
              </a:spcAft>
              <a:buChar char="•"/>
              <a:defRPr sz="2000">
                <a:solidFill>
                  <a:schemeClr val="tx1"/>
                </a:solidFill>
                <a:latin typeface="Tahoma" pitchFamily="34" charset="0"/>
              </a:defRPr>
            </a:lvl6pPr>
            <a:lvl7pPr marL="2923062" indent="-224851" defTabSz="919703" eaLnBrk="0" fontAlgn="base" hangingPunct="0">
              <a:spcBef>
                <a:spcPct val="0"/>
              </a:spcBef>
              <a:spcAft>
                <a:spcPct val="0"/>
              </a:spcAft>
              <a:buChar char="•"/>
              <a:defRPr sz="2000">
                <a:solidFill>
                  <a:schemeClr val="tx1"/>
                </a:solidFill>
                <a:latin typeface="Tahoma" pitchFamily="34" charset="0"/>
              </a:defRPr>
            </a:lvl7pPr>
            <a:lvl8pPr marL="3372764" indent="-224851" defTabSz="919703" eaLnBrk="0" fontAlgn="base" hangingPunct="0">
              <a:spcBef>
                <a:spcPct val="0"/>
              </a:spcBef>
              <a:spcAft>
                <a:spcPct val="0"/>
              </a:spcAft>
              <a:buChar char="•"/>
              <a:defRPr sz="2000">
                <a:solidFill>
                  <a:schemeClr val="tx1"/>
                </a:solidFill>
                <a:latin typeface="Tahoma" pitchFamily="34" charset="0"/>
              </a:defRPr>
            </a:lvl8pPr>
            <a:lvl9pPr marL="3822466" indent="-224851" defTabSz="919703" eaLnBrk="0" fontAlgn="base" hangingPunct="0">
              <a:spcBef>
                <a:spcPct val="0"/>
              </a:spcBef>
              <a:spcAft>
                <a:spcPct val="0"/>
              </a:spcAft>
              <a:buChar char="•"/>
              <a:defRPr sz="2000">
                <a:solidFill>
                  <a:schemeClr val="tx1"/>
                </a:solidFill>
                <a:latin typeface="Tahoma" pitchFamily="34" charset="0"/>
              </a:defRPr>
            </a:lvl9pPr>
          </a:lstStyle>
          <a:p>
            <a:pPr eaLnBrk="1" hangingPunct="1"/>
            <a:fld id="{975EDD1E-FD98-4024-8369-B458EB386A63}" type="slidenum">
              <a:rPr lang="en-US" sz="1200" smtClean="0">
                <a:latin typeface="Times New Roman" pitchFamily="18" charset="0"/>
              </a:rPr>
              <a:pPr eaLnBrk="1" hangingPunct="1"/>
              <a:t>35</a:t>
            </a:fld>
            <a:endParaRPr lang="en-US" sz="1200" dirty="0">
              <a:latin typeface="Times New Roman" pitchFamily="18" charset="0"/>
            </a:endParaRPr>
          </a:p>
        </p:txBody>
      </p:sp>
    </p:spTree>
    <p:extLst>
      <p:ext uri="{BB962C8B-B14F-4D97-AF65-F5344CB8AC3E}">
        <p14:creationId xmlns:p14="http://schemas.microsoft.com/office/powerpoint/2010/main" val="1349654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ahoma"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03" eaLnBrk="0" hangingPunct="0">
              <a:defRPr sz="2000">
                <a:solidFill>
                  <a:schemeClr val="tx1"/>
                </a:solidFill>
                <a:latin typeface="Tahoma" pitchFamily="34" charset="0"/>
              </a:defRPr>
            </a:lvl1pPr>
            <a:lvl2pPr marL="730766" indent="-281064" defTabSz="919703" eaLnBrk="0" hangingPunct="0">
              <a:defRPr sz="2000">
                <a:solidFill>
                  <a:schemeClr val="tx1"/>
                </a:solidFill>
                <a:latin typeface="Tahoma" pitchFamily="34" charset="0"/>
              </a:defRPr>
            </a:lvl2pPr>
            <a:lvl3pPr marL="1124255" indent="-224851" defTabSz="919703" eaLnBrk="0" hangingPunct="0">
              <a:defRPr sz="2000">
                <a:solidFill>
                  <a:schemeClr val="tx1"/>
                </a:solidFill>
                <a:latin typeface="Tahoma" pitchFamily="34" charset="0"/>
              </a:defRPr>
            </a:lvl3pPr>
            <a:lvl4pPr marL="1573957" indent="-224851" defTabSz="919703" eaLnBrk="0" hangingPunct="0">
              <a:defRPr sz="2000">
                <a:solidFill>
                  <a:schemeClr val="tx1"/>
                </a:solidFill>
                <a:latin typeface="Tahoma" pitchFamily="34" charset="0"/>
              </a:defRPr>
            </a:lvl4pPr>
            <a:lvl5pPr marL="2023659" indent="-224851" defTabSz="919703" eaLnBrk="0" hangingPunct="0">
              <a:defRPr sz="2000">
                <a:solidFill>
                  <a:schemeClr val="tx1"/>
                </a:solidFill>
                <a:latin typeface="Tahoma" pitchFamily="34" charset="0"/>
              </a:defRPr>
            </a:lvl5pPr>
            <a:lvl6pPr marL="2473361" indent="-224851" defTabSz="919703" eaLnBrk="0" fontAlgn="base" hangingPunct="0">
              <a:spcBef>
                <a:spcPct val="0"/>
              </a:spcBef>
              <a:spcAft>
                <a:spcPct val="0"/>
              </a:spcAft>
              <a:buChar char="•"/>
              <a:defRPr sz="2000">
                <a:solidFill>
                  <a:schemeClr val="tx1"/>
                </a:solidFill>
                <a:latin typeface="Tahoma" pitchFamily="34" charset="0"/>
              </a:defRPr>
            </a:lvl6pPr>
            <a:lvl7pPr marL="2923062" indent="-224851" defTabSz="919703" eaLnBrk="0" fontAlgn="base" hangingPunct="0">
              <a:spcBef>
                <a:spcPct val="0"/>
              </a:spcBef>
              <a:spcAft>
                <a:spcPct val="0"/>
              </a:spcAft>
              <a:buChar char="•"/>
              <a:defRPr sz="2000">
                <a:solidFill>
                  <a:schemeClr val="tx1"/>
                </a:solidFill>
                <a:latin typeface="Tahoma" pitchFamily="34" charset="0"/>
              </a:defRPr>
            </a:lvl7pPr>
            <a:lvl8pPr marL="3372764" indent="-224851" defTabSz="919703" eaLnBrk="0" fontAlgn="base" hangingPunct="0">
              <a:spcBef>
                <a:spcPct val="0"/>
              </a:spcBef>
              <a:spcAft>
                <a:spcPct val="0"/>
              </a:spcAft>
              <a:buChar char="•"/>
              <a:defRPr sz="2000">
                <a:solidFill>
                  <a:schemeClr val="tx1"/>
                </a:solidFill>
                <a:latin typeface="Tahoma" pitchFamily="34" charset="0"/>
              </a:defRPr>
            </a:lvl8pPr>
            <a:lvl9pPr marL="3822466" indent="-224851" defTabSz="919703" eaLnBrk="0" fontAlgn="base" hangingPunct="0">
              <a:spcBef>
                <a:spcPct val="0"/>
              </a:spcBef>
              <a:spcAft>
                <a:spcPct val="0"/>
              </a:spcAft>
              <a:buChar char="•"/>
              <a:defRPr sz="2000">
                <a:solidFill>
                  <a:schemeClr val="tx1"/>
                </a:solidFill>
                <a:latin typeface="Tahoma" pitchFamily="34" charset="0"/>
              </a:defRPr>
            </a:lvl9pPr>
          </a:lstStyle>
          <a:p>
            <a:pPr eaLnBrk="1" hangingPunct="1"/>
            <a:fld id="{975EDD1E-FD98-4024-8369-B458EB386A63}" type="slidenum">
              <a:rPr lang="en-US" sz="1200" smtClean="0">
                <a:latin typeface="Times New Roman" pitchFamily="18" charset="0"/>
              </a:rPr>
              <a:pPr eaLnBrk="1" hangingPunct="1"/>
              <a:t>36</a:t>
            </a:fld>
            <a:endParaRPr lang="en-US" sz="1200" dirty="0">
              <a:latin typeface="Times New Roman" pitchFamily="18" charset="0"/>
            </a:endParaRPr>
          </a:p>
        </p:txBody>
      </p:sp>
    </p:spTree>
    <p:extLst>
      <p:ext uri="{BB962C8B-B14F-4D97-AF65-F5344CB8AC3E}">
        <p14:creationId xmlns:p14="http://schemas.microsoft.com/office/powerpoint/2010/main" val="1785700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decision variables are inventory</a:t>
            </a:r>
            <a:r>
              <a:rPr lang="en-US" baseline="0" dirty="0"/>
              <a:t> positions and shipping quantities in the network. </a:t>
            </a:r>
            <a:endParaRPr lang="vi-VN" dirty="0"/>
          </a:p>
        </p:txBody>
      </p:sp>
      <p:sp>
        <p:nvSpPr>
          <p:cNvPr id="4" name="Slide Number Placeholder 3"/>
          <p:cNvSpPr>
            <a:spLocks noGrp="1"/>
          </p:cNvSpPr>
          <p:nvPr>
            <p:ph type="sldNum" sz="quarter" idx="10"/>
          </p:nvPr>
        </p:nvSpPr>
        <p:spPr/>
        <p:txBody>
          <a:bodyPr/>
          <a:lstStyle/>
          <a:p>
            <a:fld id="{C62A00CC-CAC1-418A-AA65-B094C5D0E771}" type="slidenum">
              <a:rPr lang="en-US" smtClean="0"/>
              <a:pPr/>
              <a:t>37</a:t>
            </a:fld>
            <a:endParaRPr lang="en-US"/>
          </a:p>
        </p:txBody>
      </p:sp>
    </p:spTree>
    <p:extLst>
      <p:ext uri="{BB962C8B-B14F-4D97-AF65-F5344CB8AC3E}">
        <p14:creationId xmlns:p14="http://schemas.microsoft.com/office/powerpoint/2010/main" val="2952776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a:latin typeface="Tahoma" pitchFamily="34" charset="0"/>
            </a:endParaRPr>
          </a:p>
        </p:txBody>
      </p:sp>
      <p:sp>
        <p:nvSpPr>
          <p:cNvPr id="55300" name="Slide Number Placeholder 3"/>
          <p:cNvSpPr>
            <a:spLocks noGrp="1"/>
          </p:cNvSpPr>
          <p:nvPr>
            <p:ph type="sldNum" sz="quarter" idx="5"/>
          </p:nvPr>
        </p:nvSpPr>
        <p:spPr>
          <a:noFill/>
        </p:spPr>
        <p:txBody>
          <a:bodyPr/>
          <a:lstStyle/>
          <a:p>
            <a:fld id="{DCCDE06D-FDE0-4D0F-8BE7-391F04349B27}" type="slidenum">
              <a:rPr lang="en-US"/>
              <a:pPr/>
              <a:t>38</a:t>
            </a:fld>
            <a:endParaRPr lang="en-US"/>
          </a:p>
        </p:txBody>
      </p:sp>
    </p:spTree>
    <p:extLst>
      <p:ext uri="{BB962C8B-B14F-4D97-AF65-F5344CB8AC3E}">
        <p14:creationId xmlns:p14="http://schemas.microsoft.com/office/powerpoint/2010/main" val="2280416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A00CC-CAC1-418A-AA65-B094C5D0E771}" type="slidenum">
              <a:rPr lang="en-US" smtClean="0"/>
              <a:pPr/>
              <a:t>39</a:t>
            </a:fld>
            <a:endParaRPr lang="en-US"/>
          </a:p>
        </p:txBody>
      </p:sp>
    </p:spTree>
    <p:extLst>
      <p:ext uri="{BB962C8B-B14F-4D97-AF65-F5344CB8AC3E}">
        <p14:creationId xmlns:p14="http://schemas.microsoft.com/office/powerpoint/2010/main" val="189221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pPr>
              <a:defRPr/>
            </a:pPr>
            <a:fld id="{4BF25ACA-4DD8-4FEB-82AA-412C7400D9CC}" type="slidenum">
              <a:rPr lang="en-US" smtClean="0"/>
              <a:pPr>
                <a:defRPr/>
              </a:pPr>
              <a:t>4</a:t>
            </a:fld>
            <a:endParaRPr lang="en-US"/>
          </a:p>
        </p:txBody>
      </p:sp>
    </p:spTree>
    <p:extLst>
      <p:ext uri="{BB962C8B-B14F-4D97-AF65-F5344CB8AC3E}">
        <p14:creationId xmlns:p14="http://schemas.microsoft.com/office/powerpoint/2010/main" val="339236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2A00CC-CAC1-418A-AA65-B094C5D0E771}" type="slidenum">
              <a:rPr lang="en-US" smtClean="0"/>
              <a:pPr/>
              <a:t>5</a:t>
            </a:fld>
            <a:endParaRPr lang="en-US"/>
          </a:p>
        </p:txBody>
      </p:sp>
    </p:spTree>
    <p:extLst>
      <p:ext uri="{BB962C8B-B14F-4D97-AF65-F5344CB8AC3E}">
        <p14:creationId xmlns:p14="http://schemas.microsoft.com/office/powerpoint/2010/main" val="340471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62A00CC-CAC1-418A-AA65-B094C5D0E771}" type="slidenum">
              <a:rPr lang="en-US" smtClean="0"/>
              <a:pPr/>
              <a:t>6</a:t>
            </a:fld>
            <a:endParaRPr lang="en-US"/>
          </a:p>
        </p:txBody>
      </p:sp>
    </p:spTree>
    <p:extLst>
      <p:ext uri="{BB962C8B-B14F-4D97-AF65-F5344CB8AC3E}">
        <p14:creationId xmlns:p14="http://schemas.microsoft.com/office/powerpoint/2010/main" val="124342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ahoma"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03" eaLnBrk="0" hangingPunct="0">
              <a:defRPr sz="2000">
                <a:solidFill>
                  <a:schemeClr val="tx1"/>
                </a:solidFill>
                <a:latin typeface="Tahoma" pitchFamily="34" charset="0"/>
              </a:defRPr>
            </a:lvl1pPr>
            <a:lvl2pPr marL="730766" indent="-281064" defTabSz="919703" eaLnBrk="0" hangingPunct="0">
              <a:defRPr sz="2000">
                <a:solidFill>
                  <a:schemeClr val="tx1"/>
                </a:solidFill>
                <a:latin typeface="Tahoma" pitchFamily="34" charset="0"/>
              </a:defRPr>
            </a:lvl2pPr>
            <a:lvl3pPr marL="1124255" indent="-224851" defTabSz="919703" eaLnBrk="0" hangingPunct="0">
              <a:defRPr sz="2000">
                <a:solidFill>
                  <a:schemeClr val="tx1"/>
                </a:solidFill>
                <a:latin typeface="Tahoma" pitchFamily="34" charset="0"/>
              </a:defRPr>
            </a:lvl3pPr>
            <a:lvl4pPr marL="1573957" indent="-224851" defTabSz="919703" eaLnBrk="0" hangingPunct="0">
              <a:defRPr sz="2000">
                <a:solidFill>
                  <a:schemeClr val="tx1"/>
                </a:solidFill>
                <a:latin typeface="Tahoma" pitchFamily="34" charset="0"/>
              </a:defRPr>
            </a:lvl4pPr>
            <a:lvl5pPr marL="2023659" indent="-224851" defTabSz="919703" eaLnBrk="0" hangingPunct="0">
              <a:defRPr sz="2000">
                <a:solidFill>
                  <a:schemeClr val="tx1"/>
                </a:solidFill>
                <a:latin typeface="Tahoma" pitchFamily="34" charset="0"/>
              </a:defRPr>
            </a:lvl5pPr>
            <a:lvl6pPr marL="2473361" indent="-224851" defTabSz="919703" eaLnBrk="0" fontAlgn="base" hangingPunct="0">
              <a:spcBef>
                <a:spcPct val="0"/>
              </a:spcBef>
              <a:spcAft>
                <a:spcPct val="0"/>
              </a:spcAft>
              <a:buChar char="•"/>
              <a:defRPr sz="2000">
                <a:solidFill>
                  <a:schemeClr val="tx1"/>
                </a:solidFill>
                <a:latin typeface="Tahoma" pitchFamily="34" charset="0"/>
              </a:defRPr>
            </a:lvl6pPr>
            <a:lvl7pPr marL="2923062" indent="-224851" defTabSz="919703" eaLnBrk="0" fontAlgn="base" hangingPunct="0">
              <a:spcBef>
                <a:spcPct val="0"/>
              </a:spcBef>
              <a:spcAft>
                <a:spcPct val="0"/>
              </a:spcAft>
              <a:buChar char="•"/>
              <a:defRPr sz="2000">
                <a:solidFill>
                  <a:schemeClr val="tx1"/>
                </a:solidFill>
                <a:latin typeface="Tahoma" pitchFamily="34" charset="0"/>
              </a:defRPr>
            </a:lvl7pPr>
            <a:lvl8pPr marL="3372764" indent="-224851" defTabSz="919703" eaLnBrk="0" fontAlgn="base" hangingPunct="0">
              <a:spcBef>
                <a:spcPct val="0"/>
              </a:spcBef>
              <a:spcAft>
                <a:spcPct val="0"/>
              </a:spcAft>
              <a:buChar char="•"/>
              <a:defRPr sz="2000">
                <a:solidFill>
                  <a:schemeClr val="tx1"/>
                </a:solidFill>
                <a:latin typeface="Tahoma" pitchFamily="34" charset="0"/>
              </a:defRPr>
            </a:lvl8pPr>
            <a:lvl9pPr marL="3822466" indent="-224851" defTabSz="919703" eaLnBrk="0" fontAlgn="base" hangingPunct="0">
              <a:spcBef>
                <a:spcPct val="0"/>
              </a:spcBef>
              <a:spcAft>
                <a:spcPct val="0"/>
              </a:spcAft>
              <a:buChar char="•"/>
              <a:defRPr sz="2000">
                <a:solidFill>
                  <a:schemeClr val="tx1"/>
                </a:solidFill>
                <a:latin typeface="Tahoma" pitchFamily="34" charset="0"/>
              </a:defRPr>
            </a:lvl9pPr>
          </a:lstStyle>
          <a:p>
            <a:pPr eaLnBrk="1" hangingPunct="1"/>
            <a:fld id="{4910B16D-2EBE-4B18-B990-A9DE44F5501D}" type="slidenum">
              <a:rPr lang="en-US" sz="1200" smtClean="0">
                <a:latin typeface="Times New Roman" pitchFamily="18" charset="0"/>
              </a:rPr>
              <a:pPr eaLnBrk="1" hangingPunct="1"/>
              <a:t>8</a:t>
            </a:fld>
            <a:endParaRPr lang="en-US" sz="1200" dirty="0">
              <a:latin typeface="Times New Roman" pitchFamily="18" charset="0"/>
            </a:endParaRPr>
          </a:p>
        </p:txBody>
      </p:sp>
    </p:spTree>
    <p:extLst>
      <p:ext uri="{BB962C8B-B14F-4D97-AF65-F5344CB8AC3E}">
        <p14:creationId xmlns:p14="http://schemas.microsoft.com/office/powerpoint/2010/main" val="1355591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62A00CC-CAC1-418A-AA65-B094C5D0E771}" type="slidenum">
              <a:rPr lang="en-US" smtClean="0"/>
              <a:pPr/>
              <a:t>9</a:t>
            </a:fld>
            <a:endParaRPr lang="en-US"/>
          </a:p>
        </p:txBody>
      </p:sp>
    </p:spTree>
    <p:extLst>
      <p:ext uri="{BB962C8B-B14F-4D97-AF65-F5344CB8AC3E}">
        <p14:creationId xmlns:p14="http://schemas.microsoft.com/office/powerpoint/2010/main" val="1786705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ahoma"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03" eaLnBrk="0" hangingPunct="0">
              <a:defRPr sz="2000">
                <a:solidFill>
                  <a:schemeClr val="tx1"/>
                </a:solidFill>
                <a:latin typeface="Tahoma" pitchFamily="34" charset="0"/>
              </a:defRPr>
            </a:lvl1pPr>
            <a:lvl2pPr marL="730766" indent="-281064" defTabSz="919703" eaLnBrk="0" hangingPunct="0">
              <a:defRPr sz="2000">
                <a:solidFill>
                  <a:schemeClr val="tx1"/>
                </a:solidFill>
                <a:latin typeface="Tahoma" pitchFamily="34" charset="0"/>
              </a:defRPr>
            </a:lvl2pPr>
            <a:lvl3pPr marL="1124255" indent="-224851" defTabSz="919703" eaLnBrk="0" hangingPunct="0">
              <a:defRPr sz="2000">
                <a:solidFill>
                  <a:schemeClr val="tx1"/>
                </a:solidFill>
                <a:latin typeface="Tahoma" pitchFamily="34" charset="0"/>
              </a:defRPr>
            </a:lvl3pPr>
            <a:lvl4pPr marL="1573957" indent="-224851" defTabSz="919703" eaLnBrk="0" hangingPunct="0">
              <a:defRPr sz="2000">
                <a:solidFill>
                  <a:schemeClr val="tx1"/>
                </a:solidFill>
                <a:latin typeface="Tahoma" pitchFamily="34" charset="0"/>
              </a:defRPr>
            </a:lvl4pPr>
            <a:lvl5pPr marL="2023659" indent="-224851" defTabSz="919703" eaLnBrk="0" hangingPunct="0">
              <a:defRPr sz="2000">
                <a:solidFill>
                  <a:schemeClr val="tx1"/>
                </a:solidFill>
                <a:latin typeface="Tahoma" pitchFamily="34" charset="0"/>
              </a:defRPr>
            </a:lvl5pPr>
            <a:lvl6pPr marL="2473361" indent="-224851" defTabSz="919703" eaLnBrk="0" fontAlgn="base" hangingPunct="0">
              <a:spcBef>
                <a:spcPct val="0"/>
              </a:spcBef>
              <a:spcAft>
                <a:spcPct val="0"/>
              </a:spcAft>
              <a:buChar char="•"/>
              <a:defRPr sz="2000">
                <a:solidFill>
                  <a:schemeClr val="tx1"/>
                </a:solidFill>
                <a:latin typeface="Tahoma" pitchFamily="34" charset="0"/>
              </a:defRPr>
            </a:lvl6pPr>
            <a:lvl7pPr marL="2923062" indent="-224851" defTabSz="919703" eaLnBrk="0" fontAlgn="base" hangingPunct="0">
              <a:spcBef>
                <a:spcPct val="0"/>
              </a:spcBef>
              <a:spcAft>
                <a:spcPct val="0"/>
              </a:spcAft>
              <a:buChar char="•"/>
              <a:defRPr sz="2000">
                <a:solidFill>
                  <a:schemeClr val="tx1"/>
                </a:solidFill>
                <a:latin typeface="Tahoma" pitchFamily="34" charset="0"/>
              </a:defRPr>
            </a:lvl7pPr>
            <a:lvl8pPr marL="3372764" indent="-224851" defTabSz="919703" eaLnBrk="0" fontAlgn="base" hangingPunct="0">
              <a:spcBef>
                <a:spcPct val="0"/>
              </a:spcBef>
              <a:spcAft>
                <a:spcPct val="0"/>
              </a:spcAft>
              <a:buChar char="•"/>
              <a:defRPr sz="2000">
                <a:solidFill>
                  <a:schemeClr val="tx1"/>
                </a:solidFill>
                <a:latin typeface="Tahoma" pitchFamily="34" charset="0"/>
              </a:defRPr>
            </a:lvl8pPr>
            <a:lvl9pPr marL="3822466" indent="-224851" defTabSz="919703" eaLnBrk="0" fontAlgn="base" hangingPunct="0">
              <a:spcBef>
                <a:spcPct val="0"/>
              </a:spcBef>
              <a:spcAft>
                <a:spcPct val="0"/>
              </a:spcAft>
              <a:buChar char="•"/>
              <a:defRPr sz="2000">
                <a:solidFill>
                  <a:schemeClr val="tx1"/>
                </a:solidFill>
                <a:latin typeface="Tahoma" pitchFamily="34" charset="0"/>
              </a:defRPr>
            </a:lvl9pPr>
          </a:lstStyle>
          <a:p>
            <a:pPr eaLnBrk="1" hangingPunct="1"/>
            <a:fld id="{B1359E59-B809-476F-AB92-1FDCC36D29DD}" type="slidenum">
              <a:rPr lang="en-US" sz="1200" smtClean="0">
                <a:latin typeface="Times New Roman" pitchFamily="18" charset="0"/>
              </a:rPr>
              <a:pPr eaLnBrk="1" hangingPunct="1"/>
              <a:t>10</a:t>
            </a:fld>
            <a:endParaRPr lang="en-US" sz="1200" dirty="0">
              <a:latin typeface="Times New Roman" pitchFamily="18" charset="0"/>
            </a:endParaRPr>
          </a:p>
        </p:txBody>
      </p:sp>
    </p:spTree>
    <p:extLst>
      <p:ext uri="{BB962C8B-B14F-4D97-AF65-F5344CB8AC3E}">
        <p14:creationId xmlns:p14="http://schemas.microsoft.com/office/powerpoint/2010/main" val="1738301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908175" y="5373688"/>
            <a:ext cx="5327650" cy="750887"/>
          </a:xfrm>
        </p:spPr>
        <p:txBody>
          <a:bodyPr/>
          <a:lstStyle>
            <a:lvl1pPr>
              <a:defRPr sz="2800" b="1">
                <a:solidFill>
                  <a:srgbClr val="002060"/>
                </a:solidFill>
              </a:defRPr>
            </a:lvl1pPr>
          </a:lstStyle>
          <a:p>
            <a:r>
              <a:rPr lang="en-US"/>
              <a:t>Click to edit Master title style</a:t>
            </a:r>
            <a:endParaRPr lang="ru-RU"/>
          </a:p>
        </p:txBody>
      </p:sp>
      <p:sp>
        <p:nvSpPr>
          <p:cNvPr id="5123" name="Rectangle 3"/>
          <p:cNvSpPr>
            <a:spLocks noGrp="1" noChangeArrowheads="1"/>
          </p:cNvSpPr>
          <p:nvPr>
            <p:ph type="subTitle" idx="1"/>
          </p:nvPr>
        </p:nvSpPr>
        <p:spPr>
          <a:xfrm>
            <a:off x="1908175" y="6094413"/>
            <a:ext cx="5327650" cy="503237"/>
          </a:xfrm>
        </p:spPr>
        <p:txBody>
          <a:bodyPr/>
          <a:lstStyle>
            <a:lvl1pPr marL="0" indent="0">
              <a:buFontTx/>
              <a:buNone/>
              <a:defRPr sz="2400" b="1">
                <a:solidFill>
                  <a:srgbClr val="002060"/>
                </a:solidFill>
              </a:defRPr>
            </a:lvl1pPr>
          </a:lstStyle>
          <a:p>
            <a:r>
              <a:rPr lang="en-US"/>
              <a:t>Click to edit Master subtitle style</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91138" y="692150"/>
            <a:ext cx="1655762" cy="5905500"/>
          </a:xfrm>
        </p:spPr>
        <p:txBody>
          <a:bodyPr vert="eaVert"/>
          <a:lstStyle>
            <a:lvl1pPr>
              <a:defRPr>
                <a:solidFill>
                  <a:srgbClr val="002060"/>
                </a:solidFill>
              </a:defRPr>
            </a:lvl1pPr>
          </a:lstStyle>
          <a:p>
            <a:r>
              <a:rPr lang="en-US"/>
              <a:t>Click to edit Master title style</a:t>
            </a:r>
          </a:p>
        </p:txBody>
      </p:sp>
      <p:sp>
        <p:nvSpPr>
          <p:cNvPr id="3" name="Vertical Text Placeholder 2"/>
          <p:cNvSpPr>
            <a:spLocks noGrp="1"/>
          </p:cNvSpPr>
          <p:nvPr>
            <p:ph type="body" orient="vert" idx="1"/>
          </p:nvPr>
        </p:nvSpPr>
        <p:spPr>
          <a:xfrm>
            <a:off x="323850" y="692150"/>
            <a:ext cx="4814888" cy="5905500"/>
          </a:xfrm>
        </p:spPr>
        <p:txBody>
          <a:bodyPr vert="eaVert"/>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2060"/>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a:t>Click to edit Master title style</a:t>
            </a:r>
          </a:p>
        </p:txBody>
      </p:sp>
      <p:sp>
        <p:nvSpPr>
          <p:cNvPr id="3" name="Content Placeholder 2"/>
          <p:cNvSpPr>
            <a:spLocks noGrp="1"/>
          </p:cNvSpPr>
          <p:nvPr>
            <p:ph sz="half" idx="1"/>
          </p:nvPr>
        </p:nvSpPr>
        <p:spPr>
          <a:xfrm>
            <a:off x="395288" y="1700213"/>
            <a:ext cx="3198812" cy="4897437"/>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6500" y="1700213"/>
            <a:ext cx="3200400" cy="4897437"/>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2060"/>
                </a:solidFill>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2060"/>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00206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692150"/>
            <a:ext cx="6048375"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395288" y="1700213"/>
            <a:ext cx="6551612" cy="48974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rgbClr val="002060"/>
          </a:solidFill>
          <a:latin typeface="+mj-lt"/>
          <a:ea typeface="+mj-ea"/>
          <a:cs typeface="+mj-cs"/>
        </a:defRPr>
      </a:lvl1pPr>
      <a:lvl2pPr algn="l" rtl="0" eaLnBrk="1" fontAlgn="base" hangingPunct="1">
        <a:spcBef>
          <a:spcPct val="0"/>
        </a:spcBef>
        <a:spcAft>
          <a:spcPct val="0"/>
        </a:spcAft>
        <a:defRPr sz="3200">
          <a:solidFill>
            <a:schemeClr val="bg2"/>
          </a:solidFill>
          <a:latin typeface="Arial" charset="0"/>
        </a:defRPr>
      </a:lvl2pPr>
      <a:lvl3pPr algn="l" rtl="0" eaLnBrk="1" fontAlgn="base" hangingPunct="1">
        <a:spcBef>
          <a:spcPct val="0"/>
        </a:spcBef>
        <a:spcAft>
          <a:spcPct val="0"/>
        </a:spcAft>
        <a:defRPr sz="3200">
          <a:solidFill>
            <a:schemeClr val="bg2"/>
          </a:solidFill>
          <a:latin typeface="Arial" charset="0"/>
        </a:defRPr>
      </a:lvl3pPr>
      <a:lvl4pPr algn="l" rtl="0" eaLnBrk="1" fontAlgn="base" hangingPunct="1">
        <a:spcBef>
          <a:spcPct val="0"/>
        </a:spcBef>
        <a:spcAft>
          <a:spcPct val="0"/>
        </a:spcAft>
        <a:defRPr sz="3200">
          <a:solidFill>
            <a:schemeClr val="bg2"/>
          </a:solidFill>
          <a:latin typeface="Arial" charset="0"/>
        </a:defRPr>
      </a:lvl4pPr>
      <a:lvl5pPr algn="l" rtl="0" eaLnBrk="1" fontAlgn="base" hangingPunct="1">
        <a:spcBef>
          <a:spcPct val="0"/>
        </a:spcBef>
        <a:spcAft>
          <a:spcPct val="0"/>
        </a:spcAft>
        <a:defRPr sz="3200">
          <a:solidFill>
            <a:schemeClr val="bg2"/>
          </a:solidFill>
          <a:latin typeface="Arial" charset="0"/>
        </a:defRPr>
      </a:lvl5pPr>
      <a:lvl6pPr marL="457200" algn="l" rtl="0" eaLnBrk="1" fontAlgn="base" hangingPunct="1">
        <a:spcBef>
          <a:spcPct val="0"/>
        </a:spcBef>
        <a:spcAft>
          <a:spcPct val="0"/>
        </a:spcAft>
        <a:defRPr sz="3200">
          <a:solidFill>
            <a:schemeClr val="bg2"/>
          </a:solidFill>
          <a:latin typeface="Arial" charset="0"/>
        </a:defRPr>
      </a:lvl6pPr>
      <a:lvl7pPr marL="914400" algn="l" rtl="0" eaLnBrk="1" fontAlgn="base" hangingPunct="1">
        <a:spcBef>
          <a:spcPct val="0"/>
        </a:spcBef>
        <a:spcAft>
          <a:spcPct val="0"/>
        </a:spcAft>
        <a:defRPr sz="3200">
          <a:solidFill>
            <a:schemeClr val="bg2"/>
          </a:solidFill>
          <a:latin typeface="Arial" charset="0"/>
        </a:defRPr>
      </a:lvl7pPr>
      <a:lvl8pPr marL="1371600" algn="l" rtl="0" eaLnBrk="1" fontAlgn="base" hangingPunct="1">
        <a:spcBef>
          <a:spcPct val="0"/>
        </a:spcBef>
        <a:spcAft>
          <a:spcPct val="0"/>
        </a:spcAft>
        <a:defRPr sz="3200">
          <a:solidFill>
            <a:schemeClr val="bg2"/>
          </a:solidFill>
          <a:latin typeface="Arial" charset="0"/>
        </a:defRPr>
      </a:lvl8pPr>
      <a:lvl9pPr marL="1828800" algn="l" rtl="0" eaLnBrk="1" fontAlgn="base" hangingPunct="1">
        <a:spcBef>
          <a:spcPct val="0"/>
        </a:spcBef>
        <a:spcAft>
          <a:spcPct val="0"/>
        </a:spcAft>
        <a:defRPr sz="32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rgbClr val="002060"/>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02060"/>
          </a:solidFill>
          <a:latin typeface="+mn-lt"/>
        </a:defRPr>
      </a:lvl2pPr>
      <a:lvl3pPr marL="1143000" indent="-228600" algn="l" rtl="0" eaLnBrk="1" fontAlgn="base" hangingPunct="1">
        <a:spcBef>
          <a:spcPct val="20000"/>
        </a:spcBef>
        <a:spcAft>
          <a:spcPct val="0"/>
        </a:spcAft>
        <a:buChar char="•"/>
        <a:defRPr sz="2400">
          <a:solidFill>
            <a:srgbClr val="002060"/>
          </a:solidFill>
          <a:latin typeface="+mn-lt"/>
        </a:defRPr>
      </a:lvl3pPr>
      <a:lvl4pPr marL="1600200" indent="-228600" algn="l" rtl="0" eaLnBrk="1" fontAlgn="base" hangingPunct="1">
        <a:spcBef>
          <a:spcPct val="20000"/>
        </a:spcBef>
        <a:spcAft>
          <a:spcPct val="0"/>
        </a:spcAft>
        <a:buChar char="–"/>
        <a:defRPr sz="2000">
          <a:solidFill>
            <a:srgbClr val="002060"/>
          </a:solidFill>
          <a:latin typeface="+mn-lt"/>
        </a:defRPr>
      </a:lvl4pPr>
      <a:lvl5pPr marL="2057400" indent="-228600" algn="l" rtl="0" eaLnBrk="1" fontAlgn="base" hangingPunct="1">
        <a:spcBef>
          <a:spcPct val="20000"/>
        </a:spcBef>
        <a:spcAft>
          <a:spcPct val="0"/>
        </a:spcAft>
        <a:buChar char="»"/>
        <a:defRPr sz="2000">
          <a:solidFill>
            <a:srgbClr val="002060"/>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25.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26.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0.png"/><Relationship Id="rId9"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6.bin"/><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0" y="5517232"/>
            <a:ext cx="9144000" cy="504825"/>
          </a:xfrm>
          <a:noFill/>
        </p:spPr>
        <p:txBody>
          <a:bodyPr/>
          <a:lstStyle/>
          <a:p>
            <a:pPr algn="ctr"/>
            <a:r>
              <a:rPr lang="en-US" sz="2400" dirty="0">
                <a:latin typeface="Tahoma" charset="0"/>
              </a:rPr>
              <a:t>Challenges in Clinical trial supply chain management</a:t>
            </a:r>
            <a:endParaRPr lang="uk-UA" sz="2000" b="0" dirty="0">
              <a:latin typeface="Tahoma" charset="0"/>
            </a:endParaRPr>
          </a:p>
        </p:txBody>
      </p:sp>
      <p:sp>
        <p:nvSpPr>
          <p:cNvPr id="34819" name="Rectangle 3"/>
          <p:cNvSpPr>
            <a:spLocks noGrp="1" noChangeArrowheads="1"/>
          </p:cNvSpPr>
          <p:nvPr>
            <p:ph type="subTitle" idx="1"/>
          </p:nvPr>
        </p:nvSpPr>
        <p:spPr>
          <a:xfrm>
            <a:off x="762000" y="5949280"/>
            <a:ext cx="7842448" cy="425549"/>
          </a:xfrm>
        </p:spPr>
        <p:txBody>
          <a:bodyPr/>
          <a:lstStyle/>
          <a:p>
            <a:pPr algn="r">
              <a:lnSpc>
                <a:spcPct val="90000"/>
              </a:lnSpc>
            </a:pPr>
            <a:r>
              <a:rPr lang="en-US" sz="1700" dirty="0"/>
              <a:t>Anh Ninh, College of William and Mary</a:t>
            </a:r>
            <a:endParaRPr lang="uk-UA" sz="1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t>Inventory management</a:t>
            </a:r>
          </a:p>
        </p:txBody>
      </p:sp>
      <p:sp>
        <p:nvSpPr>
          <p:cNvPr id="8195" name="Content Placeholder 2"/>
          <p:cNvSpPr>
            <a:spLocks noGrp="1"/>
          </p:cNvSpPr>
          <p:nvPr>
            <p:ph idx="1"/>
          </p:nvPr>
        </p:nvSpPr>
        <p:spPr>
          <a:xfrm>
            <a:off x="395288" y="1700213"/>
            <a:ext cx="8065144" cy="4897437"/>
          </a:xfrm>
        </p:spPr>
        <p:txBody>
          <a:bodyPr/>
          <a:lstStyle/>
          <a:p>
            <a:pPr>
              <a:defRPr/>
            </a:pPr>
            <a:r>
              <a:rPr lang="en-US" dirty="0"/>
              <a:t>How to manage inventory efficiently to support global clinical trials? </a:t>
            </a:r>
          </a:p>
          <a:p>
            <a:pPr>
              <a:defRPr/>
            </a:pPr>
            <a:r>
              <a:rPr lang="en-US" dirty="0"/>
              <a:t>What are the key drivers for clinical trial supply chain performance?</a:t>
            </a:r>
          </a:p>
          <a:p>
            <a:pPr>
              <a:defRPr/>
            </a:pPr>
            <a:endParaRPr lang="en-US" dirty="0"/>
          </a:p>
          <a:p>
            <a:pPr marL="0" indent="0">
              <a:buFontTx/>
              <a:buNone/>
              <a:defRPr/>
            </a:pPr>
            <a:endParaRPr lang="en-US" dirty="0"/>
          </a:p>
        </p:txBody>
      </p:sp>
      <p:pic>
        <p:nvPicPr>
          <p:cNvPr id="6" name="Picture 2" descr="Alm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717032"/>
            <a:ext cx="3591401" cy="228025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10</a:t>
            </a:fld>
            <a:endParaRPr lang="en-US" sz="1800" dirty="0">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Metrics</a:t>
            </a:r>
            <a:endParaRPr lang="vi-VN" dirty="0"/>
          </a:p>
        </p:txBody>
      </p:sp>
      <p:sp>
        <p:nvSpPr>
          <p:cNvPr id="3" name="Content Placeholder 2"/>
          <p:cNvSpPr>
            <a:spLocks noGrp="1"/>
          </p:cNvSpPr>
          <p:nvPr>
            <p:ph sz="quarter" idx="1"/>
          </p:nvPr>
        </p:nvSpPr>
        <p:spPr>
          <a:xfrm>
            <a:off x="683568" y="1844824"/>
            <a:ext cx="8050088" cy="4572000"/>
          </a:xfrm>
        </p:spPr>
        <p:txBody>
          <a:bodyPr>
            <a:normAutofit/>
          </a:bodyPr>
          <a:lstStyle/>
          <a:p>
            <a:r>
              <a:rPr lang="en-US" sz="3000" dirty="0"/>
              <a:t>Time to recruit the target number of subjects</a:t>
            </a:r>
          </a:p>
          <a:p>
            <a:r>
              <a:rPr lang="en-US" sz="3000" dirty="0"/>
              <a:t>Inventory/overage of medical kits</a:t>
            </a:r>
          </a:p>
          <a:p>
            <a:r>
              <a:rPr lang="en-US" sz="3000" dirty="0"/>
              <a:t>Number of subjects rejected</a:t>
            </a:r>
          </a:p>
          <a:p>
            <a:pPr lvl="1"/>
            <a:endParaRPr lang="en-US" sz="3200" dirty="0"/>
          </a:p>
          <a:p>
            <a:pPr marL="0" indent="0">
              <a:buNone/>
            </a:pPr>
            <a:endParaRPr lang="en-US" sz="3600" dirty="0"/>
          </a:p>
          <a:p>
            <a:endParaRPr lang="en-US" sz="3600" dirty="0"/>
          </a:p>
          <a:p>
            <a:endParaRPr lang="vi-VN" sz="3600" dirty="0"/>
          </a:p>
        </p:txBody>
      </p:sp>
      <p:sp>
        <p:nvSpPr>
          <p:cNvPr id="4" name="Slide Number Placeholder 3"/>
          <p:cNvSpPr>
            <a:spLocks noGrp="1"/>
          </p:cNvSpPr>
          <p:nvPr>
            <p:ph type="sldNum" sz="quarter" idx="12"/>
          </p:nvPr>
        </p:nvSpPr>
        <p:spPr/>
        <p:txBody>
          <a:bodyPr/>
          <a:lstStyle/>
          <a:p>
            <a:endParaRPr lang="vi-VN" dirty="0"/>
          </a:p>
        </p:txBody>
      </p:sp>
      <p:pic>
        <p:nvPicPr>
          <p:cNvPr id="60418" name="Picture 2" descr="https://encrypted-tbn2.gstatic.com/images?q=tbn:ANd9GcSKkX-yDOihee5brg03qmE5x1yTXkYvCDsqZhamrx1ytTxaFX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861048"/>
            <a:ext cx="2703190" cy="225265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r>
              <a:rPr lang="en-US" sz="1800" dirty="0">
                <a:latin typeface="Times New Roman" pitchFamily="18" charset="0"/>
              </a:rPr>
              <a:t>11</a:t>
            </a:r>
          </a:p>
        </p:txBody>
      </p:sp>
      <p:sp>
        <p:nvSpPr>
          <p:cNvPr id="5" name="TextBox 4"/>
          <p:cNvSpPr txBox="1"/>
          <p:nvPr/>
        </p:nvSpPr>
        <p:spPr>
          <a:xfrm>
            <a:off x="1043608" y="5906869"/>
            <a:ext cx="2664296" cy="646331"/>
          </a:xfrm>
          <a:prstGeom prst="rect">
            <a:avLst/>
          </a:prstGeom>
          <a:noFill/>
        </p:spPr>
        <p:txBody>
          <a:bodyPr wrap="square" rtlCol="0">
            <a:spAutoFit/>
          </a:bodyPr>
          <a:lstStyle/>
          <a:p>
            <a:pPr marL="285750" indent="-285750">
              <a:buFont typeface="Arial" panose="020B0604020202020204" pitchFamily="34" charset="0"/>
              <a:buChar char="•"/>
            </a:pPr>
            <a:r>
              <a:rPr lang="en-US" dirty="0"/>
              <a:t>Service levels</a:t>
            </a:r>
          </a:p>
          <a:p>
            <a:pPr marL="285750" indent="-285750">
              <a:buFont typeface="Arial" panose="020B0604020202020204" pitchFamily="34" charset="0"/>
              <a:buChar char="•"/>
            </a:pPr>
            <a:r>
              <a:rPr lang="en-US" dirty="0"/>
              <a:t>Rejected subjects </a:t>
            </a:r>
          </a:p>
        </p:txBody>
      </p:sp>
      <p:sp>
        <p:nvSpPr>
          <p:cNvPr id="7" name="TextBox 6"/>
          <p:cNvSpPr txBox="1"/>
          <p:nvPr/>
        </p:nvSpPr>
        <p:spPr>
          <a:xfrm>
            <a:off x="6228184" y="4987377"/>
            <a:ext cx="2160240" cy="646331"/>
          </a:xfrm>
          <a:prstGeom prst="rect">
            <a:avLst/>
          </a:prstGeom>
          <a:noFill/>
        </p:spPr>
        <p:txBody>
          <a:bodyPr wrap="square" rtlCol="0">
            <a:spAutoFit/>
          </a:bodyPr>
          <a:lstStyle/>
          <a:p>
            <a:pPr marL="285750" indent="-285750">
              <a:buFont typeface="Arial" panose="020B0604020202020204" pitchFamily="34" charset="0"/>
              <a:buChar char="•"/>
            </a:pPr>
            <a:r>
              <a:rPr lang="en-US" dirty="0"/>
              <a:t>Shipping costs</a:t>
            </a:r>
          </a:p>
          <a:p>
            <a:pPr marL="285750" indent="-285750">
              <a:buFont typeface="Arial" panose="020B0604020202020204" pitchFamily="34" charset="0"/>
              <a:buChar char="•"/>
            </a:pPr>
            <a:r>
              <a:rPr lang="en-US" dirty="0"/>
              <a:t>Inventory cost</a:t>
            </a:r>
          </a:p>
        </p:txBody>
      </p:sp>
    </p:spTree>
    <p:extLst>
      <p:ext uri="{BB962C8B-B14F-4D97-AF65-F5344CB8AC3E}">
        <p14:creationId xmlns:p14="http://schemas.microsoft.com/office/powerpoint/2010/main" val="300961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dirty="0"/>
              <a:t>Outline</a:t>
            </a:r>
          </a:p>
        </p:txBody>
      </p:sp>
      <p:sp>
        <p:nvSpPr>
          <p:cNvPr id="4099" name="Content Placeholder 2"/>
          <p:cNvSpPr>
            <a:spLocks noGrp="1"/>
          </p:cNvSpPr>
          <p:nvPr>
            <p:ph idx="1"/>
          </p:nvPr>
        </p:nvSpPr>
        <p:spPr/>
        <p:txBody>
          <a:bodyPr/>
          <a:lstStyle/>
          <a:p>
            <a:pPr eaLnBrk="1" hangingPunct="1">
              <a:defRPr/>
            </a:pPr>
            <a:r>
              <a:rPr lang="en-GB" dirty="0">
                <a:solidFill>
                  <a:schemeClr val="accent6">
                    <a:lumMod val="60000"/>
                    <a:lumOff val="40000"/>
                  </a:schemeClr>
                </a:solidFill>
              </a:rPr>
              <a:t>Introduction</a:t>
            </a:r>
          </a:p>
          <a:p>
            <a:pPr>
              <a:defRPr/>
            </a:pPr>
            <a:r>
              <a:rPr lang="en-GB" dirty="0">
                <a:solidFill>
                  <a:schemeClr val="accent6">
                    <a:lumMod val="50000"/>
                  </a:schemeClr>
                </a:solidFill>
              </a:rPr>
              <a:t>The Inventory Positioning Problem</a:t>
            </a:r>
          </a:p>
          <a:p>
            <a:pPr marL="742950" lvl="2" indent="-342900">
              <a:buFont typeface="Wingdings" pitchFamily="2" charset="2"/>
              <a:buChar char="§"/>
              <a:defRPr/>
            </a:pPr>
            <a:r>
              <a:rPr lang="en-GB" sz="2800" dirty="0">
                <a:solidFill>
                  <a:schemeClr val="accent6">
                    <a:lumMod val="50000"/>
                  </a:schemeClr>
                </a:solidFill>
                <a:ea typeface="+mn-ea"/>
                <a:cs typeface="+mn-cs"/>
              </a:rPr>
              <a:t>Description of the problem</a:t>
            </a:r>
          </a:p>
          <a:p>
            <a:pPr marL="742950" lvl="2" indent="-342900">
              <a:buFont typeface="Wingdings" pitchFamily="2" charset="2"/>
              <a:buChar char="§"/>
              <a:defRPr/>
            </a:pPr>
            <a:r>
              <a:rPr lang="en-GB" sz="2800" dirty="0">
                <a:solidFill>
                  <a:schemeClr val="accent6">
                    <a:lumMod val="50000"/>
                  </a:schemeClr>
                </a:solidFill>
                <a:ea typeface="+mn-ea"/>
                <a:cs typeface="+mn-cs"/>
              </a:rPr>
              <a:t>Unique features</a:t>
            </a:r>
          </a:p>
          <a:p>
            <a:pPr marL="742950" lvl="2" indent="-342900">
              <a:buFont typeface="Wingdings" pitchFamily="2" charset="2"/>
              <a:buChar char="§"/>
              <a:defRPr/>
            </a:pPr>
            <a:r>
              <a:rPr lang="en-GB" sz="2800" dirty="0">
                <a:solidFill>
                  <a:schemeClr val="accent6">
                    <a:lumMod val="50000"/>
                  </a:schemeClr>
                </a:solidFill>
                <a:ea typeface="+mn-ea"/>
                <a:cs typeface="+mn-cs"/>
              </a:rPr>
              <a:t>Basic of inventory management</a:t>
            </a:r>
          </a:p>
          <a:p>
            <a:pPr eaLnBrk="1" hangingPunct="1">
              <a:defRPr/>
            </a:pPr>
            <a:r>
              <a:rPr lang="en-GB" dirty="0">
                <a:solidFill>
                  <a:schemeClr val="accent6">
                    <a:lumMod val="60000"/>
                    <a:lumOff val="40000"/>
                  </a:schemeClr>
                </a:solidFill>
              </a:rPr>
              <a:t>Site Selection Problem</a:t>
            </a:r>
          </a:p>
        </p:txBody>
      </p:sp>
      <p:sp>
        <p:nvSpPr>
          <p:cNvPr id="5"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12</a:t>
            </a:fld>
            <a:endParaRPr lang="en-US" sz="1800" dirty="0">
              <a:latin typeface="Times New Roman" pitchFamily="18" charset="0"/>
            </a:endParaRPr>
          </a:p>
        </p:txBody>
      </p:sp>
    </p:spTree>
    <p:extLst>
      <p:ext uri="{BB962C8B-B14F-4D97-AF65-F5344CB8AC3E}">
        <p14:creationId xmlns:p14="http://schemas.microsoft.com/office/powerpoint/2010/main" val="1638168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An Example</a:t>
            </a:r>
          </a:p>
        </p:txBody>
      </p:sp>
      <p:sp>
        <p:nvSpPr>
          <p:cNvPr id="14339" name="Content Placeholder 2"/>
          <p:cNvSpPr>
            <a:spLocks noGrp="1"/>
          </p:cNvSpPr>
          <p:nvPr>
            <p:ph idx="1"/>
          </p:nvPr>
        </p:nvSpPr>
        <p:spPr>
          <a:xfrm>
            <a:off x="395288" y="1700213"/>
            <a:ext cx="7777112" cy="4897437"/>
          </a:xfrm>
        </p:spPr>
        <p:txBody>
          <a:bodyPr/>
          <a:lstStyle/>
          <a:p>
            <a:r>
              <a:rPr lang="en-US" sz="2800" dirty="0"/>
              <a:t>An antibiotic: 9-month recruitment period</a:t>
            </a:r>
          </a:p>
          <a:p>
            <a:r>
              <a:rPr lang="en-US" sz="2800" dirty="0"/>
              <a:t>600 patients, production/warehouse in Italy</a:t>
            </a:r>
          </a:p>
        </p:txBody>
      </p:sp>
      <p:graphicFrame>
        <p:nvGraphicFramePr>
          <p:cNvPr id="8" name="Table 7"/>
          <p:cNvGraphicFramePr>
            <a:graphicFrameLocks noGrp="1"/>
          </p:cNvGraphicFramePr>
          <p:nvPr>
            <p:extLst>
              <p:ext uri="{D42A27DB-BD31-4B8C-83A1-F6EECF244321}">
                <p14:modId xmlns:p14="http://schemas.microsoft.com/office/powerpoint/2010/main" val="19752347"/>
              </p:ext>
            </p:extLst>
          </p:nvPr>
        </p:nvGraphicFramePr>
        <p:xfrm>
          <a:off x="899592" y="3041424"/>
          <a:ext cx="6858000" cy="2763840"/>
        </p:xfrm>
        <a:graphic>
          <a:graphicData uri="http://schemas.openxmlformats.org/drawingml/2006/table">
            <a:tbl>
              <a:tblPr firstRow="1" bandRow="1">
                <a:tableStyleId>{2A488322-F2BA-4B5B-9748-0D474271808F}</a:tableStyleId>
              </a:tblPr>
              <a:tblGrid>
                <a:gridCol w="1183341">
                  <a:extLst>
                    <a:ext uri="{9D8B030D-6E8A-4147-A177-3AD203B41FA5}">
                      <a16:colId xmlns:a16="http://schemas.microsoft.com/office/drawing/2014/main" val="20000"/>
                    </a:ext>
                  </a:extLst>
                </a:gridCol>
                <a:gridCol w="1577788">
                  <a:extLst>
                    <a:ext uri="{9D8B030D-6E8A-4147-A177-3AD203B41FA5}">
                      <a16:colId xmlns:a16="http://schemas.microsoft.com/office/drawing/2014/main" val="20001"/>
                    </a:ext>
                  </a:extLst>
                </a:gridCol>
                <a:gridCol w="788894">
                  <a:extLst>
                    <a:ext uri="{9D8B030D-6E8A-4147-A177-3AD203B41FA5}">
                      <a16:colId xmlns:a16="http://schemas.microsoft.com/office/drawing/2014/main" val="20002"/>
                    </a:ext>
                  </a:extLst>
                </a:gridCol>
                <a:gridCol w="3307977">
                  <a:extLst>
                    <a:ext uri="{9D8B030D-6E8A-4147-A177-3AD203B41FA5}">
                      <a16:colId xmlns:a16="http://schemas.microsoft.com/office/drawing/2014/main" val="20003"/>
                    </a:ext>
                  </a:extLst>
                </a:gridCol>
              </a:tblGrid>
              <a:tr h="640154">
                <a:tc>
                  <a:txBody>
                    <a:bodyPr/>
                    <a:lstStyle/>
                    <a:p>
                      <a:r>
                        <a:rPr lang="en-US" sz="1800" dirty="0"/>
                        <a:t>Country</a:t>
                      </a:r>
                    </a:p>
                  </a:txBody>
                  <a:tcPr marT="45725" marB="45725"/>
                </a:tc>
                <a:tc>
                  <a:txBody>
                    <a:bodyPr/>
                    <a:lstStyle/>
                    <a:p>
                      <a:r>
                        <a:rPr lang="en-US" sz="1800" dirty="0"/>
                        <a:t>Importation Time (days)</a:t>
                      </a:r>
                    </a:p>
                  </a:txBody>
                  <a:tcPr marT="45725" marB="45725"/>
                </a:tc>
                <a:tc>
                  <a:txBody>
                    <a:bodyPr/>
                    <a:lstStyle/>
                    <a:p>
                      <a:r>
                        <a:rPr lang="en-US" sz="1800" dirty="0"/>
                        <a:t># of sites</a:t>
                      </a:r>
                    </a:p>
                  </a:txBody>
                  <a:tcPr marT="45725" marB="45725"/>
                </a:tc>
                <a:tc>
                  <a:txBody>
                    <a:bodyPr/>
                    <a:lstStyle/>
                    <a:p>
                      <a:r>
                        <a:rPr lang="en-US" sz="1800" dirty="0"/>
                        <a:t>Enrollment</a:t>
                      </a:r>
                      <a:r>
                        <a:rPr lang="en-US" sz="1800" baseline="0" dirty="0"/>
                        <a:t> Rate Per Site (patients/day)</a:t>
                      </a:r>
                      <a:endParaRPr lang="en-US" sz="1800" dirty="0"/>
                    </a:p>
                  </a:txBody>
                  <a:tcPr marT="45725" marB="45725"/>
                </a:tc>
                <a:extLst>
                  <a:ext uri="{0D108BD9-81ED-4DB2-BD59-A6C34878D82A}">
                    <a16:rowId xmlns:a16="http://schemas.microsoft.com/office/drawing/2014/main" val="10000"/>
                  </a:ext>
                </a:extLst>
              </a:tr>
              <a:tr h="370883">
                <a:tc>
                  <a:txBody>
                    <a:bodyPr/>
                    <a:lstStyle/>
                    <a:p>
                      <a:pPr algn="ctr"/>
                      <a:r>
                        <a:rPr lang="en-US" sz="1800" dirty="0"/>
                        <a:t>Latvia</a:t>
                      </a:r>
                    </a:p>
                  </a:txBody>
                  <a:tcPr marT="45725" marB="45725"/>
                </a:tc>
                <a:tc>
                  <a:txBody>
                    <a:bodyPr/>
                    <a:lstStyle/>
                    <a:p>
                      <a:pPr algn="ctr"/>
                      <a:r>
                        <a:rPr lang="en-US" sz="1800" dirty="0"/>
                        <a:t>3</a:t>
                      </a:r>
                    </a:p>
                  </a:txBody>
                  <a:tcPr marT="45725" marB="45725"/>
                </a:tc>
                <a:tc>
                  <a:txBody>
                    <a:bodyPr/>
                    <a:lstStyle/>
                    <a:p>
                      <a:pPr algn="ctr"/>
                      <a:r>
                        <a:rPr lang="en-US" sz="1800" dirty="0"/>
                        <a:t>4</a:t>
                      </a:r>
                    </a:p>
                  </a:txBody>
                  <a:tcPr marT="45725" marB="45725"/>
                </a:tc>
                <a:tc>
                  <a:txBody>
                    <a:bodyPr/>
                    <a:lstStyle/>
                    <a:p>
                      <a:r>
                        <a:rPr lang="en-US" sz="1800" dirty="0"/>
                        <a:t>0.02, 0.04, 0.05, 0.08</a:t>
                      </a:r>
                    </a:p>
                  </a:txBody>
                  <a:tcPr marT="45725" marB="45725"/>
                </a:tc>
                <a:extLst>
                  <a:ext uri="{0D108BD9-81ED-4DB2-BD59-A6C34878D82A}">
                    <a16:rowId xmlns:a16="http://schemas.microsoft.com/office/drawing/2014/main" val="10001"/>
                  </a:ext>
                </a:extLst>
              </a:tr>
              <a:tr h="370883">
                <a:tc>
                  <a:txBody>
                    <a:bodyPr/>
                    <a:lstStyle/>
                    <a:p>
                      <a:pPr algn="ctr"/>
                      <a:r>
                        <a:rPr lang="en-US" sz="1800" dirty="0"/>
                        <a:t>Russia</a:t>
                      </a:r>
                    </a:p>
                  </a:txBody>
                  <a:tcPr marT="45725" marB="45725"/>
                </a:tc>
                <a:tc>
                  <a:txBody>
                    <a:bodyPr/>
                    <a:lstStyle/>
                    <a:p>
                      <a:pPr algn="ctr"/>
                      <a:r>
                        <a:rPr lang="en-US" sz="1800" dirty="0"/>
                        <a:t>20</a:t>
                      </a:r>
                    </a:p>
                  </a:txBody>
                  <a:tcPr marT="45725" marB="45725"/>
                </a:tc>
                <a:tc>
                  <a:txBody>
                    <a:bodyPr/>
                    <a:lstStyle/>
                    <a:p>
                      <a:pPr algn="ctr"/>
                      <a:r>
                        <a:rPr lang="en-US" sz="1800" dirty="0"/>
                        <a:t>4</a:t>
                      </a:r>
                    </a:p>
                  </a:txBody>
                  <a:tcPr marT="45725" marB="45725"/>
                </a:tc>
                <a:tc>
                  <a:txBody>
                    <a:bodyPr/>
                    <a:lstStyle/>
                    <a:p>
                      <a:r>
                        <a:rPr lang="en-US" sz="1800" dirty="0"/>
                        <a:t>0.03, 0.06, 0.06, 0.28</a:t>
                      </a:r>
                    </a:p>
                  </a:txBody>
                  <a:tcPr marT="45725" marB="45725"/>
                </a:tc>
                <a:extLst>
                  <a:ext uri="{0D108BD9-81ED-4DB2-BD59-A6C34878D82A}">
                    <a16:rowId xmlns:a16="http://schemas.microsoft.com/office/drawing/2014/main" val="10002"/>
                  </a:ext>
                </a:extLst>
              </a:tr>
              <a:tr h="370883">
                <a:tc>
                  <a:txBody>
                    <a:bodyPr/>
                    <a:lstStyle/>
                    <a:p>
                      <a:pPr algn="ctr"/>
                      <a:r>
                        <a:rPr lang="en-US" sz="1800" dirty="0"/>
                        <a:t>Ukraine</a:t>
                      </a:r>
                    </a:p>
                  </a:txBody>
                  <a:tcPr marT="45725" marB="45725"/>
                </a:tc>
                <a:tc>
                  <a:txBody>
                    <a:bodyPr/>
                    <a:lstStyle/>
                    <a:p>
                      <a:pPr algn="ctr"/>
                      <a:r>
                        <a:rPr lang="en-US" sz="1800" dirty="0"/>
                        <a:t>15</a:t>
                      </a:r>
                    </a:p>
                  </a:txBody>
                  <a:tcPr marT="45725" marB="45725"/>
                </a:tc>
                <a:tc>
                  <a:txBody>
                    <a:bodyPr/>
                    <a:lstStyle/>
                    <a:p>
                      <a:pPr algn="ctr"/>
                      <a:r>
                        <a:rPr lang="en-US" sz="1800" dirty="0"/>
                        <a:t>4</a:t>
                      </a:r>
                    </a:p>
                  </a:txBody>
                  <a:tcPr marT="45725" marB="45725"/>
                </a:tc>
                <a:tc>
                  <a:txBody>
                    <a:bodyPr/>
                    <a:lstStyle/>
                    <a:p>
                      <a:r>
                        <a:rPr lang="en-US" sz="1800" dirty="0"/>
                        <a:t>0.02, 0.04, 0.05, 0.06</a:t>
                      </a:r>
                    </a:p>
                  </a:txBody>
                  <a:tcPr marT="45725" marB="45725"/>
                </a:tc>
                <a:extLst>
                  <a:ext uri="{0D108BD9-81ED-4DB2-BD59-A6C34878D82A}">
                    <a16:rowId xmlns:a16="http://schemas.microsoft.com/office/drawing/2014/main" val="10003"/>
                  </a:ext>
                </a:extLst>
              </a:tr>
              <a:tr h="640154">
                <a:tc>
                  <a:txBody>
                    <a:bodyPr/>
                    <a:lstStyle/>
                    <a:p>
                      <a:pPr algn="ctr"/>
                      <a:r>
                        <a:rPr lang="en-US" sz="1800" dirty="0"/>
                        <a:t>U.S.</a:t>
                      </a:r>
                    </a:p>
                  </a:txBody>
                  <a:tcPr marT="45725" marB="45725"/>
                </a:tc>
                <a:tc>
                  <a:txBody>
                    <a:bodyPr/>
                    <a:lstStyle/>
                    <a:p>
                      <a:pPr algn="ctr"/>
                      <a:r>
                        <a:rPr lang="en-US" sz="1800" dirty="0"/>
                        <a:t>10</a:t>
                      </a:r>
                    </a:p>
                  </a:txBody>
                  <a:tcPr marT="45725" marB="45725"/>
                </a:tc>
                <a:tc>
                  <a:txBody>
                    <a:bodyPr/>
                    <a:lstStyle/>
                    <a:p>
                      <a:pPr algn="ctr"/>
                      <a:r>
                        <a:rPr lang="en-US" sz="1800" dirty="0"/>
                        <a:t>12</a:t>
                      </a:r>
                    </a:p>
                  </a:txBody>
                  <a:tcPr marT="45725" marB="45725"/>
                </a:tc>
                <a:tc>
                  <a:txBody>
                    <a:bodyPr/>
                    <a:lstStyle/>
                    <a:p>
                      <a:r>
                        <a:rPr lang="en-US" sz="1800" dirty="0"/>
                        <a:t>0.03, 0.04, 0.05, 0.06,</a:t>
                      </a:r>
                      <a:r>
                        <a:rPr lang="en-US" sz="1800" baseline="0" dirty="0"/>
                        <a:t> </a:t>
                      </a:r>
                      <a:r>
                        <a:rPr lang="en-US" sz="1800" dirty="0"/>
                        <a:t>2x0.08, 2x0.11, 2x0.14, 0.16, 0.18 </a:t>
                      </a:r>
                    </a:p>
                  </a:txBody>
                  <a:tcPr marT="45725" marB="45725"/>
                </a:tc>
                <a:extLst>
                  <a:ext uri="{0D108BD9-81ED-4DB2-BD59-A6C34878D82A}">
                    <a16:rowId xmlns:a16="http://schemas.microsoft.com/office/drawing/2014/main" val="10004"/>
                  </a:ext>
                </a:extLst>
              </a:tr>
              <a:tr h="370883">
                <a:tc>
                  <a:txBody>
                    <a:bodyPr/>
                    <a:lstStyle/>
                    <a:p>
                      <a:pPr algn="ctr"/>
                      <a:r>
                        <a:rPr lang="en-US" sz="1800" dirty="0"/>
                        <a:t>Poland</a:t>
                      </a:r>
                    </a:p>
                  </a:txBody>
                  <a:tcPr marT="45725" marB="45725"/>
                </a:tc>
                <a:tc>
                  <a:txBody>
                    <a:bodyPr/>
                    <a:lstStyle/>
                    <a:p>
                      <a:pPr algn="ctr"/>
                      <a:r>
                        <a:rPr lang="en-US" sz="1800" dirty="0"/>
                        <a:t>8</a:t>
                      </a:r>
                    </a:p>
                  </a:txBody>
                  <a:tcPr marT="45725" marB="45725"/>
                </a:tc>
                <a:tc>
                  <a:txBody>
                    <a:bodyPr/>
                    <a:lstStyle/>
                    <a:p>
                      <a:pPr algn="ctr"/>
                      <a:r>
                        <a:rPr lang="en-US" sz="1800" dirty="0"/>
                        <a:t>8</a:t>
                      </a:r>
                    </a:p>
                  </a:txBody>
                  <a:tcPr marT="45725" marB="45725"/>
                </a:tc>
                <a:tc>
                  <a:txBody>
                    <a:bodyPr/>
                    <a:lstStyle/>
                    <a:p>
                      <a:r>
                        <a:rPr lang="en-US" sz="1800" dirty="0"/>
                        <a:t>0.01, 0.02, 3x0.04, 0.06</a:t>
                      </a:r>
                    </a:p>
                  </a:txBody>
                  <a:tcPr marT="45725" marB="45725"/>
                </a:tc>
                <a:extLst>
                  <a:ext uri="{0D108BD9-81ED-4DB2-BD59-A6C34878D82A}">
                    <a16:rowId xmlns:a16="http://schemas.microsoft.com/office/drawing/2014/main" val="10005"/>
                  </a:ext>
                </a:extLst>
              </a:tr>
            </a:tbl>
          </a:graphicData>
        </a:graphic>
      </p:graphicFrame>
      <p:sp>
        <p:nvSpPr>
          <p:cNvPr id="6"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13</a:t>
            </a:fld>
            <a:endParaRPr lang="en-US" sz="1800" dirty="0">
              <a:latin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An Example</a:t>
            </a:r>
          </a:p>
        </p:txBody>
      </p:sp>
      <p:sp>
        <p:nvSpPr>
          <p:cNvPr id="45059" name="Content Placeholder 2"/>
          <p:cNvSpPr>
            <a:spLocks noGrp="1"/>
          </p:cNvSpPr>
          <p:nvPr>
            <p:ph idx="1"/>
          </p:nvPr>
        </p:nvSpPr>
        <p:spPr>
          <a:xfrm>
            <a:off x="395288" y="1700213"/>
            <a:ext cx="8209160" cy="4897437"/>
          </a:xfrm>
        </p:spPr>
        <p:txBody>
          <a:bodyPr/>
          <a:lstStyle/>
          <a:p>
            <a:r>
              <a:rPr lang="en-US" sz="2800" dirty="0"/>
              <a:t>Drug cost: $4,000/</a:t>
            </a:r>
            <a:r>
              <a:rPr lang="en-US" sz="2800" dirty="0" err="1"/>
              <a:t>pkg</a:t>
            </a:r>
            <a:r>
              <a:rPr lang="en-US" sz="2800" dirty="0"/>
              <a:t> ~ $4 million drug cost</a:t>
            </a:r>
          </a:p>
          <a:p>
            <a:r>
              <a:rPr lang="en-US" sz="2800" dirty="0"/>
              <a:t>Maximum shipping quantity = 40 </a:t>
            </a:r>
            <a:r>
              <a:rPr lang="en-US" sz="2800" dirty="0" err="1"/>
              <a:t>pkgs</a:t>
            </a:r>
            <a:endParaRPr lang="en-US" sz="2800" dirty="0"/>
          </a:p>
          <a:p>
            <a:r>
              <a:rPr lang="en-US" sz="2800" dirty="0"/>
              <a:t>Shipping time from depot to sites: 1 day </a:t>
            </a:r>
          </a:p>
          <a:p>
            <a:r>
              <a:rPr lang="en-US" dirty="0"/>
              <a:t>Fixed and variable shipping costs:</a:t>
            </a:r>
          </a:p>
          <a:p>
            <a:pPr lvl="1"/>
            <a:r>
              <a:rPr lang="en-US" dirty="0"/>
              <a:t>Latvia:  $10,000 + $200/</a:t>
            </a:r>
            <a:r>
              <a:rPr lang="en-US" dirty="0" err="1"/>
              <a:t>pkg</a:t>
            </a:r>
            <a:endParaRPr lang="en-US" dirty="0"/>
          </a:p>
          <a:p>
            <a:pPr lvl="1"/>
            <a:r>
              <a:rPr lang="en-US" dirty="0"/>
              <a:t>Russia:  $40,000 + $500/</a:t>
            </a:r>
            <a:r>
              <a:rPr lang="en-US" dirty="0" err="1"/>
              <a:t>pkg</a:t>
            </a:r>
            <a:endParaRPr lang="en-US" dirty="0"/>
          </a:p>
          <a:p>
            <a:pPr lvl="1"/>
            <a:r>
              <a:rPr lang="en-US" dirty="0"/>
              <a:t>Ukraine: $15,000 + $750/</a:t>
            </a:r>
            <a:r>
              <a:rPr lang="en-US" dirty="0" err="1"/>
              <a:t>pkg</a:t>
            </a:r>
            <a:endParaRPr lang="en-US" dirty="0"/>
          </a:p>
          <a:p>
            <a:pPr lvl="1"/>
            <a:r>
              <a:rPr lang="en-US" dirty="0"/>
              <a:t>U.S.:  $15,000 + $500/</a:t>
            </a:r>
            <a:r>
              <a:rPr lang="en-US" dirty="0" err="1"/>
              <a:t>pkg</a:t>
            </a:r>
            <a:endParaRPr lang="en-US" dirty="0"/>
          </a:p>
          <a:p>
            <a:pPr lvl="1"/>
            <a:r>
              <a:rPr lang="en-US" dirty="0"/>
              <a:t>Poland:  $10,000 + $400/</a:t>
            </a:r>
            <a:r>
              <a:rPr lang="en-US" dirty="0" err="1"/>
              <a:t>pkg</a:t>
            </a:r>
            <a:endParaRPr lang="en-US" sz="2800" dirty="0"/>
          </a:p>
          <a:p>
            <a:endParaRPr lang="en-US" sz="2800" dirty="0"/>
          </a:p>
        </p:txBody>
      </p:sp>
      <p:sp>
        <p:nvSpPr>
          <p:cNvPr id="5"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14</a:t>
            </a:fld>
            <a:endParaRPr lang="en-US" sz="1800" dirty="0">
              <a:latin typeface="Times New Roman" pitchFamily="18" charset="0"/>
            </a:endParaRPr>
          </a:p>
        </p:txBody>
      </p:sp>
    </p:spTree>
    <p:extLst>
      <p:ext uri="{BB962C8B-B14F-4D97-AF65-F5344CB8AC3E}">
        <p14:creationId xmlns:p14="http://schemas.microsoft.com/office/powerpoint/2010/main" val="194910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05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05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05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05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Analogy – Auto Parts Supply Chains</a:t>
            </a:r>
          </a:p>
        </p:txBody>
      </p:sp>
      <p:sp>
        <p:nvSpPr>
          <p:cNvPr id="20586" name="Slide Number Placeholder 1"/>
          <p:cNvSpPr>
            <a:spLocks noGrp="1"/>
          </p:cNvSpPr>
          <p:nvPr>
            <p:ph type="sldNum" sz="quarter" idx="4294967295"/>
          </p:nvPr>
        </p:nvSpPr>
        <p:spPr>
          <a:xfrm>
            <a:off x="8278175" y="6324600"/>
            <a:ext cx="1752600" cy="457200"/>
          </a:xfrm>
          <a:prstGeom prst="rect">
            <a:avLst/>
          </a:prstGeom>
          <a:noFill/>
        </p:spPr>
        <p:txBody>
          <a:bodyPr/>
          <a:lstStyle/>
          <a:p>
            <a:fld id="{7015B18D-C0AE-454E-8E73-6CD875D4EEEE}" type="slidenum">
              <a:rPr lang="en-US"/>
              <a:pPr/>
              <a:t>15</a:t>
            </a:fld>
            <a:endParaRPr lang="en-US" dirty="0"/>
          </a:p>
        </p:txBody>
      </p:sp>
      <p:sp>
        <p:nvSpPr>
          <p:cNvPr id="192" name="Content Placeholder 2"/>
          <p:cNvSpPr>
            <a:spLocks noGrp="1"/>
          </p:cNvSpPr>
          <p:nvPr>
            <p:ph idx="1"/>
          </p:nvPr>
        </p:nvSpPr>
        <p:spPr>
          <a:xfrm>
            <a:off x="6379699" y="1763150"/>
            <a:ext cx="2468880" cy="4525108"/>
          </a:xfrm>
        </p:spPr>
        <p:txBody>
          <a:bodyPr/>
          <a:lstStyle/>
          <a:p>
            <a:r>
              <a:rPr lang="en-US" sz="1800" dirty="0"/>
              <a:t>Material flow structure</a:t>
            </a:r>
          </a:p>
          <a:p>
            <a:endParaRPr lang="en-US" sz="1800" dirty="0"/>
          </a:p>
          <a:p>
            <a:r>
              <a:rPr lang="en-US" sz="1800" dirty="0"/>
              <a:t>Random and infrequent demand occurring only at the lowest echelon</a:t>
            </a:r>
          </a:p>
          <a:p>
            <a:endParaRPr lang="en-US" sz="1800" dirty="0"/>
          </a:p>
          <a:p>
            <a:r>
              <a:rPr lang="en-US" sz="1800" dirty="0"/>
              <a:t>High service levels</a:t>
            </a:r>
          </a:p>
          <a:p>
            <a:endParaRPr lang="en-US" sz="1800" dirty="0"/>
          </a:p>
          <a:p>
            <a:r>
              <a:rPr lang="en-US" sz="1800" dirty="0"/>
              <a:t>Long lead times</a:t>
            </a:r>
          </a:p>
          <a:p>
            <a:endParaRPr lang="en-US" sz="1800" dirty="0"/>
          </a:p>
          <a:p>
            <a:r>
              <a:rPr lang="en-US" sz="1800" dirty="0"/>
              <a:t>Fixed + variable shipping costs</a:t>
            </a: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p:txBody>
      </p:sp>
      <p:grpSp>
        <p:nvGrpSpPr>
          <p:cNvPr id="94" name="Group 93"/>
          <p:cNvGrpSpPr/>
          <p:nvPr/>
        </p:nvGrpSpPr>
        <p:grpSpPr>
          <a:xfrm>
            <a:off x="204611" y="3636483"/>
            <a:ext cx="6096993" cy="2952328"/>
            <a:chOff x="203199" y="1628800"/>
            <a:chExt cx="6096993" cy="2952328"/>
          </a:xfrm>
        </p:grpSpPr>
        <p:sp>
          <p:nvSpPr>
            <p:cNvPr id="4" name="Text Box 116"/>
            <p:cNvSpPr txBox="1">
              <a:spLocks noChangeArrowheads="1"/>
            </p:cNvSpPr>
            <p:nvPr/>
          </p:nvSpPr>
          <p:spPr bwMode="auto">
            <a:xfrm>
              <a:off x="203200" y="1861376"/>
              <a:ext cx="9316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Aft>
                  <a:spcPts val="0"/>
                </a:spcAft>
                <a:buFontTx/>
                <a:buNone/>
                <a:defRPr/>
              </a:pPr>
              <a:r>
                <a:rPr lang="en-US" sz="1400" i="1" kern="0" dirty="0">
                  <a:solidFill>
                    <a:srgbClr val="009999"/>
                  </a:solidFill>
                  <a:latin typeface="Arial" pitchFamily="34" charset="0"/>
                </a:rPr>
                <a:t>Suppliers</a:t>
              </a:r>
            </a:p>
          </p:txBody>
        </p:sp>
        <p:sp>
          <p:nvSpPr>
            <p:cNvPr id="5" name="Text Box 117"/>
            <p:cNvSpPr txBox="1">
              <a:spLocks noChangeArrowheads="1"/>
            </p:cNvSpPr>
            <p:nvPr/>
          </p:nvSpPr>
          <p:spPr bwMode="auto">
            <a:xfrm>
              <a:off x="203200" y="2181874"/>
              <a:ext cx="1080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Aft>
                  <a:spcPts val="0"/>
                </a:spcAft>
                <a:buFontTx/>
                <a:buNone/>
                <a:defRPr/>
              </a:pPr>
              <a:r>
                <a:rPr lang="en-US" sz="1400" i="1" kern="0" dirty="0">
                  <a:solidFill>
                    <a:srgbClr val="009999"/>
                  </a:solidFill>
                  <a:latin typeface="Arial" pitchFamily="34" charset="0"/>
                </a:rPr>
                <a:t>Distribution</a:t>
              </a:r>
            </a:p>
            <a:p>
              <a:pPr fontAlgn="auto">
                <a:spcAft>
                  <a:spcPts val="0"/>
                </a:spcAft>
                <a:buFontTx/>
                <a:buNone/>
                <a:defRPr/>
              </a:pPr>
              <a:r>
                <a:rPr lang="en-US" sz="1400" i="1" kern="0" dirty="0">
                  <a:solidFill>
                    <a:srgbClr val="009999"/>
                  </a:solidFill>
                  <a:latin typeface="Arial" pitchFamily="34" charset="0"/>
                </a:rPr>
                <a:t>Centers</a:t>
              </a:r>
            </a:p>
          </p:txBody>
        </p:sp>
        <p:sp>
          <p:nvSpPr>
            <p:cNvPr id="6" name="Text Box 118"/>
            <p:cNvSpPr txBox="1">
              <a:spLocks noChangeArrowheads="1"/>
            </p:cNvSpPr>
            <p:nvPr/>
          </p:nvSpPr>
          <p:spPr bwMode="auto">
            <a:xfrm>
              <a:off x="203200" y="3765452"/>
              <a:ext cx="8018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Aft>
                  <a:spcPts val="0"/>
                </a:spcAft>
                <a:buFontTx/>
                <a:buNone/>
                <a:defRPr/>
              </a:pPr>
              <a:r>
                <a:rPr lang="en-US" sz="1400" i="1" kern="0">
                  <a:solidFill>
                    <a:srgbClr val="009999"/>
                  </a:solidFill>
                  <a:latin typeface="Arial" pitchFamily="34" charset="0"/>
                </a:rPr>
                <a:t>Dealers</a:t>
              </a:r>
            </a:p>
          </p:txBody>
        </p:sp>
        <p:sp>
          <p:nvSpPr>
            <p:cNvPr id="7" name="Text Box 120"/>
            <p:cNvSpPr txBox="1">
              <a:spLocks noChangeArrowheads="1"/>
            </p:cNvSpPr>
            <p:nvPr/>
          </p:nvSpPr>
          <p:spPr bwMode="auto">
            <a:xfrm>
              <a:off x="203200" y="4080696"/>
              <a:ext cx="12698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Aft>
                  <a:spcPts val="0"/>
                </a:spcAft>
                <a:buFontTx/>
                <a:buNone/>
                <a:defRPr/>
              </a:pPr>
              <a:r>
                <a:rPr lang="en-US" sz="1400" i="1" kern="0" dirty="0">
                  <a:solidFill>
                    <a:srgbClr val="009999"/>
                  </a:solidFill>
                  <a:latin typeface="Arial" pitchFamily="34" charset="0"/>
                </a:rPr>
                <a:t>Repair Shops</a:t>
              </a:r>
            </a:p>
          </p:txBody>
        </p:sp>
        <p:sp>
          <p:nvSpPr>
            <p:cNvPr id="8" name="Text Box 121"/>
            <p:cNvSpPr txBox="1">
              <a:spLocks noChangeArrowheads="1"/>
            </p:cNvSpPr>
            <p:nvPr/>
          </p:nvSpPr>
          <p:spPr bwMode="auto">
            <a:xfrm>
              <a:off x="203200" y="2844938"/>
              <a:ext cx="75212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Aft>
                  <a:spcPts val="0"/>
                </a:spcAft>
                <a:buFontTx/>
                <a:buNone/>
                <a:defRPr/>
              </a:pPr>
              <a:r>
                <a:rPr lang="en-US" sz="1400" i="1" kern="0" dirty="0">
                  <a:solidFill>
                    <a:srgbClr val="009999"/>
                  </a:solidFill>
                  <a:latin typeface="Arial" pitchFamily="34" charset="0"/>
                </a:rPr>
                <a:t>Depots</a:t>
              </a:r>
            </a:p>
          </p:txBody>
        </p:sp>
        <p:sp>
          <p:nvSpPr>
            <p:cNvPr id="9" name="Oval 122"/>
            <p:cNvSpPr>
              <a:spLocks noChangeArrowheads="1"/>
            </p:cNvSpPr>
            <p:nvPr/>
          </p:nvSpPr>
          <p:spPr bwMode="auto">
            <a:xfrm>
              <a:off x="2748273" y="3909413"/>
              <a:ext cx="117691" cy="109285"/>
            </a:xfrm>
            <a:prstGeom prst="ellipse">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0" name="Oval 123"/>
            <p:cNvSpPr>
              <a:spLocks noChangeArrowheads="1"/>
            </p:cNvSpPr>
            <p:nvPr/>
          </p:nvSpPr>
          <p:spPr bwMode="auto">
            <a:xfrm>
              <a:off x="2265950" y="3909413"/>
              <a:ext cx="117691" cy="109285"/>
            </a:xfrm>
            <a:prstGeom prst="ellipse">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1" name="Oval 124"/>
            <p:cNvSpPr>
              <a:spLocks noChangeArrowheads="1"/>
            </p:cNvSpPr>
            <p:nvPr/>
          </p:nvSpPr>
          <p:spPr bwMode="auto">
            <a:xfrm>
              <a:off x="2506586" y="3910464"/>
              <a:ext cx="117691" cy="109285"/>
            </a:xfrm>
            <a:prstGeom prst="ellipse">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2" name="Oval 125"/>
            <p:cNvSpPr>
              <a:spLocks noChangeArrowheads="1"/>
            </p:cNvSpPr>
            <p:nvPr/>
          </p:nvSpPr>
          <p:spPr bwMode="auto">
            <a:xfrm>
              <a:off x="3471234" y="3908363"/>
              <a:ext cx="117691" cy="109285"/>
            </a:xfrm>
            <a:prstGeom prst="ellipse">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3" name="Oval 126"/>
            <p:cNvSpPr>
              <a:spLocks noChangeArrowheads="1"/>
            </p:cNvSpPr>
            <p:nvPr/>
          </p:nvSpPr>
          <p:spPr bwMode="auto">
            <a:xfrm>
              <a:off x="2988910" y="3908363"/>
              <a:ext cx="117691" cy="109285"/>
            </a:xfrm>
            <a:prstGeom prst="ellipse">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4" name="Oval 127"/>
            <p:cNvSpPr>
              <a:spLocks noChangeArrowheads="1"/>
            </p:cNvSpPr>
            <p:nvPr/>
          </p:nvSpPr>
          <p:spPr bwMode="auto">
            <a:xfrm>
              <a:off x="3229546" y="3909413"/>
              <a:ext cx="117691" cy="109285"/>
            </a:xfrm>
            <a:prstGeom prst="ellipse">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5" name="Oval 128"/>
            <p:cNvSpPr>
              <a:spLocks noChangeArrowheads="1"/>
            </p:cNvSpPr>
            <p:nvPr/>
          </p:nvSpPr>
          <p:spPr bwMode="auto">
            <a:xfrm>
              <a:off x="3955660" y="3909413"/>
              <a:ext cx="117691" cy="109285"/>
            </a:xfrm>
            <a:prstGeom prst="ellipse">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6" name="Oval 129"/>
            <p:cNvSpPr>
              <a:spLocks noChangeArrowheads="1"/>
            </p:cNvSpPr>
            <p:nvPr/>
          </p:nvSpPr>
          <p:spPr bwMode="auto">
            <a:xfrm>
              <a:off x="4196296" y="3910464"/>
              <a:ext cx="117691" cy="109285"/>
            </a:xfrm>
            <a:prstGeom prst="ellipse">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7" name="Oval 130"/>
            <p:cNvSpPr>
              <a:spLocks noChangeArrowheads="1"/>
            </p:cNvSpPr>
            <p:nvPr/>
          </p:nvSpPr>
          <p:spPr bwMode="auto">
            <a:xfrm>
              <a:off x="3712921" y="3909413"/>
              <a:ext cx="117691" cy="109285"/>
            </a:xfrm>
            <a:prstGeom prst="ellipse">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8" name="Oval 131"/>
            <p:cNvSpPr>
              <a:spLocks noChangeArrowheads="1"/>
            </p:cNvSpPr>
            <p:nvPr/>
          </p:nvSpPr>
          <p:spPr bwMode="auto">
            <a:xfrm>
              <a:off x="4678620" y="3908363"/>
              <a:ext cx="117691" cy="109285"/>
            </a:xfrm>
            <a:prstGeom prst="ellipse">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9" name="Oval 132"/>
            <p:cNvSpPr>
              <a:spLocks noChangeArrowheads="1"/>
            </p:cNvSpPr>
            <p:nvPr/>
          </p:nvSpPr>
          <p:spPr bwMode="auto">
            <a:xfrm>
              <a:off x="4919256" y="3909413"/>
              <a:ext cx="117691" cy="109285"/>
            </a:xfrm>
            <a:prstGeom prst="ellipse">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20" name="Oval 133"/>
            <p:cNvSpPr>
              <a:spLocks noChangeArrowheads="1"/>
            </p:cNvSpPr>
            <p:nvPr/>
          </p:nvSpPr>
          <p:spPr bwMode="auto">
            <a:xfrm>
              <a:off x="4435882" y="3908363"/>
              <a:ext cx="117691" cy="109285"/>
            </a:xfrm>
            <a:prstGeom prst="ellipse">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21" name="Oval 134"/>
            <p:cNvSpPr>
              <a:spLocks noChangeArrowheads="1"/>
            </p:cNvSpPr>
            <p:nvPr/>
          </p:nvSpPr>
          <p:spPr bwMode="auto">
            <a:xfrm>
              <a:off x="5400530" y="3913616"/>
              <a:ext cx="117691" cy="109285"/>
            </a:xfrm>
            <a:prstGeom prst="ellipse">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22" name="Oval 135"/>
            <p:cNvSpPr>
              <a:spLocks noChangeArrowheads="1"/>
            </p:cNvSpPr>
            <p:nvPr/>
          </p:nvSpPr>
          <p:spPr bwMode="auto">
            <a:xfrm>
              <a:off x="5158842" y="3914668"/>
              <a:ext cx="117691" cy="109285"/>
            </a:xfrm>
            <a:prstGeom prst="ellipse">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23" name="Oval 136"/>
            <p:cNvSpPr>
              <a:spLocks noChangeArrowheads="1"/>
            </p:cNvSpPr>
            <p:nvPr/>
          </p:nvSpPr>
          <p:spPr bwMode="auto">
            <a:xfrm>
              <a:off x="5641167" y="3912566"/>
              <a:ext cx="117691" cy="109285"/>
            </a:xfrm>
            <a:prstGeom prst="ellipse">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24" name="Oval 137"/>
            <p:cNvSpPr>
              <a:spLocks noChangeArrowheads="1"/>
            </p:cNvSpPr>
            <p:nvPr/>
          </p:nvSpPr>
          <p:spPr bwMode="auto">
            <a:xfrm>
              <a:off x="5881803" y="3913616"/>
              <a:ext cx="117691" cy="109285"/>
            </a:xfrm>
            <a:prstGeom prst="ellipse">
              <a:avLst/>
            </a:prstGeom>
            <a:solidFill>
              <a:srgbClr val="00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grpSp>
          <p:nvGrpSpPr>
            <p:cNvPr id="2" name="Group 190"/>
            <p:cNvGrpSpPr/>
            <p:nvPr/>
          </p:nvGrpSpPr>
          <p:grpSpPr>
            <a:xfrm>
              <a:off x="2246363" y="4166163"/>
              <a:ext cx="3883811" cy="72156"/>
              <a:chOff x="1979077" y="4166163"/>
              <a:chExt cx="3883811" cy="72156"/>
            </a:xfrm>
          </p:grpSpPr>
          <p:sp>
            <p:nvSpPr>
              <p:cNvPr id="25" name="AutoShape 138"/>
              <p:cNvSpPr>
                <a:spLocks noChangeArrowheads="1"/>
              </p:cNvSpPr>
              <p:nvPr/>
            </p:nvSpPr>
            <p:spPr bwMode="auto">
              <a:xfrm>
                <a:off x="1979077" y="417947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26" name="AutoShape 139"/>
              <p:cNvSpPr>
                <a:spLocks noChangeArrowheads="1"/>
              </p:cNvSpPr>
              <p:nvPr/>
            </p:nvSpPr>
            <p:spPr bwMode="auto">
              <a:xfrm>
                <a:off x="2102023" y="417947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27" name="AutoShape 140"/>
              <p:cNvSpPr>
                <a:spLocks noChangeArrowheads="1"/>
              </p:cNvSpPr>
              <p:nvPr/>
            </p:nvSpPr>
            <p:spPr bwMode="auto">
              <a:xfrm>
                <a:off x="2224968" y="4178422"/>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28" name="AutoShape 141"/>
              <p:cNvSpPr>
                <a:spLocks noChangeArrowheads="1"/>
              </p:cNvSpPr>
              <p:nvPr/>
            </p:nvSpPr>
            <p:spPr bwMode="auto">
              <a:xfrm>
                <a:off x="2347913" y="4178422"/>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29" name="AutoShape 142"/>
              <p:cNvSpPr>
                <a:spLocks noChangeArrowheads="1"/>
              </p:cNvSpPr>
              <p:nvPr/>
            </p:nvSpPr>
            <p:spPr bwMode="auto">
              <a:xfrm>
                <a:off x="2471909" y="417947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30" name="AutoShape 143"/>
              <p:cNvSpPr>
                <a:spLocks noChangeArrowheads="1"/>
              </p:cNvSpPr>
              <p:nvPr/>
            </p:nvSpPr>
            <p:spPr bwMode="auto">
              <a:xfrm>
                <a:off x="2594854" y="417947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31" name="AutoShape 144"/>
              <p:cNvSpPr>
                <a:spLocks noChangeArrowheads="1"/>
              </p:cNvSpPr>
              <p:nvPr/>
            </p:nvSpPr>
            <p:spPr bwMode="auto">
              <a:xfrm>
                <a:off x="2717800" y="4178422"/>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32" name="AutoShape 145"/>
              <p:cNvSpPr>
                <a:spLocks noChangeArrowheads="1"/>
              </p:cNvSpPr>
              <p:nvPr/>
            </p:nvSpPr>
            <p:spPr bwMode="auto">
              <a:xfrm>
                <a:off x="2840745" y="4178422"/>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33" name="AutoShape 146"/>
              <p:cNvSpPr>
                <a:spLocks noChangeArrowheads="1"/>
              </p:cNvSpPr>
              <p:nvPr/>
            </p:nvSpPr>
            <p:spPr bwMode="auto">
              <a:xfrm>
                <a:off x="2962639" y="417947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34" name="AutoShape 147"/>
              <p:cNvSpPr>
                <a:spLocks noChangeArrowheads="1"/>
              </p:cNvSpPr>
              <p:nvPr/>
            </p:nvSpPr>
            <p:spPr bwMode="auto">
              <a:xfrm>
                <a:off x="3085585" y="417947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35" name="AutoShape 148"/>
              <p:cNvSpPr>
                <a:spLocks noChangeArrowheads="1"/>
              </p:cNvSpPr>
              <p:nvPr/>
            </p:nvSpPr>
            <p:spPr bwMode="auto">
              <a:xfrm>
                <a:off x="3208530" y="4178422"/>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36" name="AutoShape 149"/>
              <p:cNvSpPr>
                <a:spLocks noChangeArrowheads="1"/>
              </p:cNvSpPr>
              <p:nvPr/>
            </p:nvSpPr>
            <p:spPr bwMode="auto">
              <a:xfrm>
                <a:off x="3331476" y="4178422"/>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37" name="AutoShape 150"/>
              <p:cNvSpPr>
                <a:spLocks noChangeArrowheads="1"/>
              </p:cNvSpPr>
              <p:nvPr/>
            </p:nvSpPr>
            <p:spPr bwMode="auto">
              <a:xfrm>
                <a:off x="3455472" y="417947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38" name="AutoShape 151"/>
              <p:cNvSpPr>
                <a:spLocks noChangeArrowheads="1"/>
              </p:cNvSpPr>
              <p:nvPr/>
            </p:nvSpPr>
            <p:spPr bwMode="auto">
              <a:xfrm>
                <a:off x="3578417" y="417947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39" name="AutoShape 152"/>
              <p:cNvSpPr>
                <a:spLocks noChangeArrowheads="1"/>
              </p:cNvSpPr>
              <p:nvPr/>
            </p:nvSpPr>
            <p:spPr bwMode="auto">
              <a:xfrm>
                <a:off x="3701363" y="4178422"/>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40" name="AutoShape 153"/>
              <p:cNvSpPr>
                <a:spLocks noChangeArrowheads="1"/>
              </p:cNvSpPr>
              <p:nvPr/>
            </p:nvSpPr>
            <p:spPr bwMode="auto">
              <a:xfrm>
                <a:off x="3824308" y="4178422"/>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41" name="AutoShape 154"/>
              <p:cNvSpPr>
                <a:spLocks noChangeArrowheads="1"/>
              </p:cNvSpPr>
              <p:nvPr/>
            </p:nvSpPr>
            <p:spPr bwMode="auto">
              <a:xfrm>
                <a:off x="3958812" y="417316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42" name="AutoShape 155"/>
              <p:cNvSpPr>
                <a:spLocks noChangeArrowheads="1"/>
              </p:cNvSpPr>
              <p:nvPr/>
            </p:nvSpPr>
            <p:spPr bwMode="auto">
              <a:xfrm>
                <a:off x="4081757" y="417316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43" name="AutoShape 156"/>
              <p:cNvSpPr>
                <a:spLocks noChangeArrowheads="1"/>
              </p:cNvSpPr>
              <p:nvPr/>
            </p:nvSpPr>
            <p:spPr bwMode="auto">
              <a:xfrm>
                <a:off x="4204702" y="4172117"/>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44" name="AutoShape 157"/>
              <p:cNvSpPr>
                <a:spLocks noChangeArrowheads="1"/>
              </p:cNvSpPr>
              <p:nvPr/>
            </p:nvSpPr>
            <p:spPr bwMode="auto">
              <a:xfrm>
                <a:off x="4327648" y="4172117"/>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45" name="AutoShape 158"/>
              <p:cNvSpPr>
                <a:spLocks noChangeArrowheads="1"/>
              </p:cNvSpPr>
              <p:nvPr/>
            </p:nvSpPr>
            <p:spPr bwMode="auto">
              <a:xfrm>
                <a:off x="4451644" y="417316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46" name="AutoShape 159"/>
              <p:cNvSpPr>
                <a:spLocks noChangeArrowheads="1"/>
              </p:cNvSpPr>
              <p:nvPr/>
            </p:nvSpPr>
            <p:spPr bwMode="auto">
              <a:xfrm>
                <a:off x="4574589" y="417316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47" name="AutoShape 160"/>
              <p:cNvSpPr>
                <a:spLocks noChangeArrowheads="1"/>
              </p:cNvSpPr>
              <p:nvPr/>
            </p:nvSpPr>
            <p:spPr bwMode="auto">
              <a:xfrm>
                <a:off x="4697535" y="4172117"/>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48" name="AutoShape 161"/>
              <p:cNvSpPr>
                <a:spLocks noChangeArrowheads="1"/>
              </p:cNvSpPr>
              <p:nvPr/>
            </p:nvSpPr>
            <p:spPr bwMode="auto">
              <a:xfrm>
                <a:off x="4820480" y="4172117"/>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49" name="AutoShape 162"/>
              <p:cNvSpPr>
                <a:spLocks noChangeArrowheads="1"/>
              </p:cNvSpPr>
              <p:nvPr/>
            </p:nvSpPr>
            <p:spPr bwMode="auto">
              <a:xfrm>
                <a:off x="4942374" y="417316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50" name="AutoShape 163"/>
              <p:cNvSpPr>
                <a:spLocks noChangeArrowheads="1"/>
              </p:cNvSpPr>
              <p:nvPr/>
            </p:nvSpPr>
            <p:spPr bwMode="auto">
              <a:xfrm>
                <a:off x="5065320" y="417316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51" name="AutoShape 164"/>
              <p:cNvSpPr>
                <a:spLocks noChangeArrowheads="1"/>
              </p:cNvSpPr>
              <p:nvPr/>
            </p:nvSpPr>
            <p:spPr bwMode="auto">
              <a:xfrm>
                <a:off x="5169303" y="416616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52" name="AutoShape 165"/>
              <p:cNvSpPr>
                <a:spLocks noChangeArrowheads="1"/>
              </p:cNvSpPr>
              <p:nvPr/>
            </p:nvSpPr>
            <p:spPr bwMode="auto">
              <a:xfrm>
                <a:off x="5311211" y="4172117"/>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53" name="AutoShape 166"/>
              <p:cNvSpPr>
                <a:spLocks noChangeArrowheads="1"/>
              </p:cNvSpPr>
              <p:nvPr/>
            </p:nvSpPr>
            <p:spPr bwMode="auto">
              <a:xfrm>
                <a:off x="5435207" y="417316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54" name="AutoShape 167"/>
              <p:cNvSpPr>
                <a:spLocks noChangeArrowheads="1"/>
              </p:cNvSpPr>
              <p:nvPr/>
            </p:nvSpPr>
            <p:spPr bwMode="auto">
              <a:xfrm>
                <a:off x="5558152" y="417316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55" name="AutoShape 168"/>
              <p:cNvSpPr>
                <a:spLocks noChangeArrowheads="1"/>
              </p:cNvSpPr>
              <p:nvPr/>
            </p:nvSpPr>
            <p:spPr bwMode="auto">
              <a:xfrm>
                <a:off x="5681097" y="4172117"/>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56" name="AutoShape 169"/>
              <p:cNvSpPr>
                <a:spLocks noChangeArrowheads="1"/>
              </p:cNvSpPr>
              <p:nvPr/>
            </p:nvSpPr>
            <p:spPr bwMode="auto">
              <a:xfrm>
                <a:off x="5804042" y="4172117"/>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grpSp>
        <p:grpSp>
          <p:nvGrpSpPr>
            <p:cNvPr id="3" name="Group 170"/>
            <p:cNvGrpSpPr>
              <a:grpSpLocks/>
            </p:cNvGrpSpPr>
            <p:nvPr/>
          </p:nvGrpSpPr>
          <p:grpSpPr bwMode="auto">
            <a:xfrm>
              <a:off x="1674341" y="1828800"/>
              <a:ext cx="449749" cy="226976"/>
              <a:chOff x="1542" y="376"/>
              <a:chExt cx="428" cy="216"/>
            </a:xfrm>
          </p:grpSpPr>
          <p:sp>
            <p:nvSpPr>
              <p:cNvPr id="58" name="Rectangle 171"/>
              <p:cNvSpPr>
                <a:spLocks noChangeArrowheads="1"/>
              </p:cNvSpPr>
              <p:nvPr/>
            </p:nvSpPr>
            <p:spPr bwMode="auto">
              <a:xfrm>
                <a:off x="1542" y="376"/>
                <a:ext cx="314" cy="126"/>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sp>
            <p:nvSpPr>
              <p:cNvPr id="59" name="Rectangle 172"/>
              <p:cNvSpPr>
                <a:spLocks noChangeArrowheads="1"/>
              </p:cNvSpPr>
              <p:nvPr/>
            </p:nvSpPr>
            <p:spPr bwMode="auto">
              <a:xfrm>
                <a:off x="1602" y="424"/>
                <a:ext cx="314" cy="126"/>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sp>
            <p:nvSpPr>
              <p:cNvPr id="60" name="Rectangle 173"/>
              <p:cNvSpPr>
                <a:spLocks noChangeArrowheads="1"/>
              </p:cNvSpPr>
              <p:nvPr/>
            </p:nvSpPr>
            <p:spPr bwMode="auto">
              <a:xfrm>
                <a:off x="1656" y="466"/>
                <a:ext cx="314" cy="126"/>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grpSp>
        <p:grpSp>
          <p:nvGrpSpPr>
            <p:cNvPr id="57" name="Group 175"/>
            <p:cNvGrpSpPr>
              <a:grpSpLocks/>
            </p:cNvGrpSpPr>
            <p:nvPr/>
          </p:nvGrpSpPr>
          <p:grpSpPr bwMode="auto">
            <a:xfrm>
              <a:off x="2285915" y="1843511"/>
              <a:ext cx="449749" cy="226976"/>
              <a:chOff x="2088" y="382"/>
              <a:chExt cx="428" cy="216"/>
            </a:xfrm>
          </p:grpSpPr>
          <p:sp>
            <p:nvSpPr>
              <p:cNvPr id="62" name="Rectangle 176"/>
              <p:cNvSpPr>
                <a:spLocks noChangeArrowheads="1"/>
              </p:cNvSpPr>
              <p:nvPr/>
            </p:nvSpPr>
            <p:spPr bwMode="auto">
              <a:xfrm>
                <a:off x="2088" y="382"/>
                <a:ext cx="314" cy="126"/>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sp>
            <p:nvSpPr>
              <p:cNvPr id="63" name="Rectangle 177"/>
              <p:cNvSpPr>
                <a:spLocks noChangeArrowheads="1"/>
              </p:cNvSpPr>
              <p:nvPr/>
            </p:nvSpPr>
            <p:spPr bwMode="auto">
              <a:xfrm>
                <a:off x="2148" y="430"/>
                <a:ext cx="314" cy="126"/>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sp>
            <p:nvSpPr>
              <p:cNvPr id="64" name="Rectangle 178"/>
              <p:cNvSpPr>
                <a:spLocks noChangeArrowheads="1"/>
              </p:cNvSpPr>
              <p:nvPr/>
            </p:nvSpPr>
            <p:spPr bwMode="auto">
              <a:xfrm>
                <a:off x="2202" y="472"/>
                <a:ext cx="314" cy="126"/>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grpSp>
        <p:sp>
          <p:nvSpPr>
            <p:cNvPr id="65" name="Rectangle 179"/>
            <p:cNvSpPr>
              <a:spLocks noChangeArrowheads="1"/>
            </p:cNvSpPr>
            <p:nvPr/>
          </p:nvSpPr>
          <p:spPr bwMode="auto">
            <a:xfrm>
              <a:off x="2834440" y="1843511"/>
              <a:ext cx="329956" cy="132403"/>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sp>
          <p:nvSpPr>
            <p:cNvPr id="66" name="Rectangle 180"/>
            <p:cNvSpPr>
              <a:spLocks noChangeArrowheads="1"/>
            </p:cNvSpPr>
            <p:nvPr/>
          </p:nvSpPr>
          <p:spPr bwMode="auto">
            <a:xfrm>
              <a:off x="2897489" y="1893951"/>
              <a:ext cx="329956" cy="132403"/>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sp>
          <p:nvSpPr>
            <p:cNvPr id="67" name="Rectangle 181"/>
            <p:cNvSpPr>
              <a:spLocks noChangeArrowheads="1"/>
            </p:cNvSpPr>
            <p:nvPr/>
          </p:nvSpPr>
          <p:spPr bwMode="auto">
            <a:xfrm>
              <a:off x="2954233" y="1938085"/>
              <a:ext cx="329956" cy="132403"/>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grpSp>
          <p:nvGrpSpPr>
            <p:cNvPr id="61" name="Group 182"/>
            <p:cNvGrpSpPr>
              <a:grpSpLocks/>
            </p:cNvGrpSpPr>
            <p:nvPr/>
          </p:nvGrpSpPr>
          <p:grpSpPr bwMode="auto">
            <a:xfrm>
              <a:off x="3408185" y="1843511"/>
              <a:ext cx="449749" cy="220671"/>
              <a:chOff x="3060" y="388"/>
              <a:chExt cx="428" cy="210"/>
            </a:xfrm>
          </p:grpSpPr>
          <p:sp>
            <p:nvSpPr>
              <p:cNvPr id="69" name="Rectangle 183"/>
              <p:cNvSpPr>
                <a:spLocks noChangeArrowheads="1"/>
              </p:cNvSpPr>
              <p:nvPr/>
            </p:nvSpPr>
            <p:spPr bwMode="auto">
              <a:xfrm>
                <a:off x="3060" y="388"/>
                <a:ext cx="314" cy="126"/>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sp>
            <p:nvSpPr>
              <p:cNvPr id="70" name="Rectangle 184"/>
              <p:cNvSpPr>
                <a:spLocks noChangeArrowheads="1"/>
              </p:cNvSpPr>
              <p:nvPr/>
            </p:nvSpPr>
            <p:spPr bwMode="auto">
              <a:xfrm>
                <a:off x="3120" y="436"/>
                <a:ext cx="314" cy="126"/>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sp>
            <p:nvSpPr>
              <p:cNvPr id="71" name="Rectangle 185"/>
              <p:cNvSpPr>
                <a:spLocks noChangeArrowheads="1"/>
              </p:cNvSpPr>
              <p:nvPr/>
            </p:nvSpPr>
            <p:spPr bwMode="auto">
              <a:xfrm>
                <a:off x="3174" y="472"/>
                <a:ext cx="314" cy="126"/>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grpSp>
        <p:grpSp>
          <p:nvGrpSpPr>
            <p:cNvPr id="68" name="Group 186"/>
            <p:cNvGrpSpPr>
              <a:grpSpLocks/>
            </p:cNvGrpSpPr>
            <p:nvPr/>
          </p:nvGrpSpPr>
          <p:grpSpPr bwMode="auto">
            <a:xfrm>
              <a:off x="4026064" y="1843511"/>
              <a:ext cx="449749" cy="226976"/>
              <a:chOff x="3594" y="382"/>
              <a:chExt cx="428" cy="216"/>
            </a:xfrm>
          </p:grpSpPr>
          <p:sp>
            <p:nvSpPr>
              <p:cNvPr id="73" name="Rectangle 187"/>
              <p:cNvSpPr>
                <a:spLocks noChangeArrowheads="1"/>
              </p:cNvSpPr>
              <p:nvPr/>
            </p:nvSpPr>
            <p:spPr bwMode="auto">
              <a:xfrm>
                <a:off x="3594" y="382"/>
                <a:ext cx="314" cy="126"/>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sp>
            <p:nvSpPr>
              <p:cNvPr id="74" name="Rectangle 188"/>
              <p:cNvSpPr>
                <a:spLocks noChangeArrowheads="1"/>
              </p:cNvSpPr>
              <p:nvPr/>
            </p:nvSpPr>
            <p:spPr bwMode="auto">
              <a:xfrm>
                <a:off x="3654" y="430"/>
                <a:ext cx="314" cy="126"/>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sp>
            <p:nvSpPr>
              <p:cNvPr id="75" name="Rectangle 189"/>
              <p:cNvSpPr>
                <a:spLocks noChangeArrowheads="1"/>
              </p:cNvSpPr>
              <p:nvPr/>
            </p:nvSpPr>
            <p:spPr bwMode="auto">
              <a:xfrm>
                <a:off x="3708" y="472"/>
                <a:ext cx="314" cy="126"/>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grpSp>
        <p:grpSp>
          <p:nvGrpSpPr>
            <p:cNvPr id="72" name="Group 190"/>
            <p:cNvGrpSpPr>
              <a:grpSpLocks/>
            </p:cNvGrpSpPr>
            <p:nvPr/>
          </p:nvGrpSpPr>
          <p:grpSpPr bwMode="auto">
            <a:xfrm>
              <a:off x="4568284" y="1843511"/>
              <a:ext cx="443444" cy="226976"/>
              <a:chOff x="4170" y="388"/>
              <a:chExt cx="422" cy="216"/>
            </a:xfrm>
          </p:grpSpPr>
          <p:sp>
            <p:nvSpPr>
              <p:cNvPr id="77" name="Rectangle 191"/>
              <p:cNvSpPr>
                <a:spLocks noChangeArrowheads="1"/>
              </p:cNvSpPr>
              <p:nvPr/>
            </p:nvSpPr>
            <p:spPr bwMode="auto">
              <a:xfrm>
                <a:off x="4170" y="388"/>
                <a:ext cx="314" cy="126"/>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sp>
            <p:nvSpPr>
              <p:cNvPr id="78" name="Rectangle 192"/>
              <p:cNvSpPr>
                <a:spLocks noChangeArrowheads="1"/>
              </p:cNvSpPr>
              <p:nvPr/>
            </p:nvSpPr>
            <p:spPr bwMode="auto">
              <a:xfrm>
                <a:off x="4230" y="436"/>
                <a:ext cx="314" cy="126"/>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sp>
            <p:nvSpPr>
              <p:cNvPr id="79" name="Rectangle 193"/>
              <p:cNvSpPr>
                <a:spLocks noChangeArrowheads="1"/>
              </p:cNvSpPr>
              <p:nvPr/>
            </p:nvSpPr>
            <p:spPr bwMode="auto">
              <a:xfrm>
                <a:off x="4278" y="478"/>
                <a:ext cx="314" cy="126"/>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grpSp>
        <p:cxnSp>
          <p:nvCxnSpPr>
            <p:cNvPr id="20545" name="AutoShape 194"/>
            <p:cNvCxnSpPr>
              <a:cxnSpLocks noChangeShapeType="1"/>
              <a:stCxn id="60" idx="2"/>
              <a:endCxn id="100" idx="0"/>
            </p:cNvCxnSpPr>
            <p:nvPr/>
          </p:nvCxnSpPr>
          <p:spPr bwMode="auto">
            <a:xfrm>
              <a:off x="1959112" y="2065234"/>
              <a:ext cx="74608" cy="140809"/>
            </a:xfrm>
            <a:prstGeom prst="straightConnector1">
              <a:avLst/>
            </a:prstGeom>
            <a:noFill/>
            <a:ln w="3175">
              <a:solidFill>
                <a:srgbClr val="000000"/>
              </a:solidFill>
              <a:round/>
              <a:headEnd/>
              <a:tailEnd/>
            </a:ln>
            <a:effectLst/>
          </p:spPr>
        </p:cxnSp>
        <p:cxnSp>
          <p:nvCxnSpPr>
            <p:cNvPr id="20546" name="AutoShape 195"/>
            <p:cNvCxnSpPr>
              <a:cxnSpLocks noChangeShapeType="1"/>
              <a:stCxn id="60" idx="2"/>
              <a:endCxn id="101" idx="0"/>
            </p:cNvCxnSpPr>
            <p:nvPr/>
          </p:nvCxnSpPr>
          <p:spPr bwMode="auto">
            <a:xfrm>
              <a:off x="1959112" y="2065234"/>
              <a:ext cx="3472942" cy="140809"/>
            </a:xfrm>
            <a:prstGeom prst="straightConnector1">
              <a:avLst/>
            </a:prstGeom>
            <a:noFill/>
            <a:ln w="3175">
              <a:solidFill>
                <a:srgbClr val="000000"/>
              </a:solidFill>
              <a:round/>
              <a:headEnd/>
              <a:tailEnd/>
            </a:ln>
            <a:effectLst/>
          </p:spPr>
        </p:cxnSp>
        <p:cxnSp>
          <p:nvCxnSpPr>
            <p:cNvPr id="20547" name="AutoShape 196"/>
            <p:cNvCxnSpPr>
              <a:cxnSpLocks noChangeShapeType="1"/>
              <a:stCxn id="60" idx="2"/>
              <a:endCxn id="99" idx="0"/>
            </p:cNvCxnSpPr>
            <p:nvPr/>
          </p:nvCxnSpPr>
          <p:spPr bwMode="auto">
            <a:xfrm>
              <a:off x="1959112" y="2065234"/>
              <a:ext cx="1764318" cy="140809"/>
            </a:xfrm>
            <a:prstGeom prst="straightConnector1">
              <a:avLst/>
            </a:prstGeom>
            <a:noFill/>
            <a:ln w="3175">
              <a:solidFill>
                <a:srgbClr val="000000"/>
              </a:solidFill>
              <a:round/>
              <a:headEnd/>
              <a:tailEnd/>
            </a:ln>
            <a:effectLst/>
          </p:spPr>
        </p:cxnSp>
        <p:cxnSp>
          <p:nvCxnSpPr>
            <p:cNvPr id="20548" name="AutoShape 197"/>
            <p:cNvCxnSpPr>
              <a:cxnSpLocks noChangeShapeType="1"/>
              <a:stCxn id="64" idx="2"/>
              <a:endCxn id="100" idx="0"/>
            </p:cNvCxnSpPr>
            <p:nvPr/>
          </p:nvCxnSpPr>
          <p:spPr bwMode="auto">
            <a:xfrm flipH="1">
              <a:off x="2033719" y="2079945"/>
              <a:ext cx="536967" cy="126098"/>
            </a:xfrm>
            <a:prstGeom prst="straightConnector1">
              <a:avLst/>
            </a:prstGeom>
            <a:noFill/>
            <a:ln w="3175">
              <a:solidFill>
                <a:srgbClr val="000000"/>
              </a:solidFill>
              <a:round/>
              <a:headEnd/>
              <a:tailEnd/>
            </a:ln>
            <a:effectLst/>
          </p:spPr>
        </p:cxnSp>
        <p:cxnSp>
          <p:nvCxnSpPr>
            <p:cNvPr id="20549" name="AutoShape 198"/>
            <p:cNvCxnSpPr>
              <a:cxnSpLocks noChangeShapeType="1"/>
              <a:stCxn id="71" idx="2"/>
              <a:endCxn id="100" idx="0"/>
            </p:cNvCxnSpPr>
            <p:nvPr/>
          </p:nvCxnSpPr>
          <p:spPr bwMode="auto">
            <a:xfrm flipH="1">
              <a:off x="2033719" y="2073640"/>
              <a:ext cx="1659237" cy="132403"/>
            </a:xfrm>
            <a:prstGeom prst="straightConnector1">
              <a:avLst/>
            </a:prstGeom>
            <a:noFill/>
            <a:ln w="3175">
              <a:solidFill>
                <a:srgbClr val="000000"/>
              </a:solidFill>
              <a:round/>
              <a:headEnd/>
              <a:tailEnd/>
            </a:ln>
            <a:effectLst/>
          </p:spPr>
        </p:cxnSp>
        <p:cxnSp>
          <p:nvCxnSpPr>
            <p:cNvPr id="20550" name="AutoShape 199"/>
            <p:cNvCxnSpPr>
              <a:cxnSpLocks noChangeShapeType="1"/>
              <a:stCxn id="71" idx="2"/>
              <a:endCxn id="99" idx="0"/>
            </p:cNvCxnSpPr>
            <p:nvPr/>
          </p:nvCxnSpPr>
          <p:spPr bwMode="auto">
            <a:xfrm>
              <a:off x="3692956" y="2073640"/>
              <a:ext cx="30473" cy="132403"/>
            </a:xfrm>
            <a:prstGeom prst="straightConnector1">
              <a:avLst/>
            </a:prstGeom>
            <a:noFill/>
            <a:ln w="3175">
              <a:solidFill>
                <a:srgbClr val="000000"/>
              </a:solidFill>
              <a:round/>
              <a:headEnd/>
              <a:tailEnd/>
            </a:ln>
            <a:effectLst/>
          </p:spPr>
        </p:cxnSp>
        <p:cxnSp>
          <p:nvCxnSpPr>
            <p:cNvPr id="20551" name="AutoShape 200"/>
            <p:cNvCxnSpPr>
              <a:cxnSpLocks noChangeShapeType="1"/>
              <a:stCxn id="71" idx="2"/>
              <a:endCxn id="101" idx="0"/>
            </p:cNvCxnSpPr>
            <p:nvPr/>
          </p:nvCxnSpPr>
          <p:spPr bwMode="auto">
            <a:xfrm>
              <a:off x="3692956" y="2073640"/>
              <a:ext cx="1739098" cy="132403"/>
            </a:xfrm>
            <a:prstGeom prst="straightConnector1">
              <a:avLst/>
            </a:prstGeom>
            <a:noFill/>
            <a:ln w="3175">
              <a:solidFill>
                <a:srgbClr val="000000"/>
              </a:solidFill>
              <a:round/>
              <a:headEnd/>
              <a:tailEnd/>
            </a:ln>
            <a:effectLst/>
          </p:spPr>
        </p:cxnSp>
        <p:cxnSp>
          <p:nvCxnSpPr>
            <p:cNvPr id="20552" name="AutoShape 201"/>
            <p:cNvCxnSpPr>
              <a:cxnSpLocks noChangeShapeType="1"/>
              <a:stCxn id="79" idx="2"/>
              <a:endCxn id="100" idx="0"/>
            </p:cNvCxnSpPr>
            <p:nvPr/>
          </p:nvCxnSpPr>
          <p:spPr bwMode="auto">
            <a:xfrm flipH="1">
              <a:off x="2033719" y="2079945"/>
              <a:ext cx="2813031" cy="126098"/>
            </a:xfrm>
            <a:prstGeom prst="straightConnector1">
              <a:avLst/>
            </a:prstGeom>
            <a:noFill/>
            <a:ln w="3175">
              <a:solidFill>
                <a:srgbClr val="000000"/>
              </a:solidFill>
              <a:round/>
              <a:headEnd/>
              <a:tailEnd/>
            </a:ln>
            <a:effectLst/>
          </p:spPr>
        </p:cxnSp>
        <p:cxnSp>
          <p:nvCxnSpPr>
            <p:cNvPr id="20553" name="AutoShape 217"/>
            <p:cNvCxnSpPr>
              <a:cxnSpLocks noChangeShapeType="1"/>
              <a:stCxn id="99" idx="3"/>
              <a:endCxn id="101" idx="1"/>
            </p:cNvCxnSpPr>
            <p:nvPr/>
          </p:nvCxnSpPr>
          <p:spPr bwMode="auto">
            <a:xfrm>
              <a:off x="4186839" y="2379427"/>
              <a:ext cx="781806" cy="0"/>
            </a:xfrm>
            <a:prstGeom prst="straightConnector1">
              <a:avLst/>
            </a:prstGeom>
            <a:noFill/>
            <a:ln w="28575">
              <a:solidFill>
                <a:srgbClr val="000000"/>
              </a:solidFill>
              <a:round/>
              <a:headEnd/>
              <a:tailEnd/>
            </a:ln>
            <a:effectLst/>
          </p:spPr>
        </p:cxnSp>
        <p:cxnSp>
          <p:nvCxnSpPr>
            <p:cNvPr id="20554" name="AutoShape 218"/>
            <p:cNvCxnSpPr>
              <a:cxnSpLocks noChangeShapeType="1"/>
              <a:stCxn id="100" idx="3"/>
              <a:endCxn id="99" idx="1"/>
            </p:cNvCxnSpPr>
            <p:nvPr/>
          </p:nvCxnSpPr>
          <p:spPr bwMode="auto">
            <a:xfrm>
              <a:off x="2497129" y="2379427"/>
              <a:ext cx="762891" cy="0"/>
            </a:xfrm>
            <a:prstGeom prst="straightConnector1">
              <a:avLst/>
            </a:prstGeom>
            <a:noFill/>
            <a:ln w="28575">
              <a:solidFill>
                <a:srgbClr val="000000"/>
              </a:solidFill>
              <a:round/>
              <a:headEnd/>
              <a:tailEnd/>
            </a:ln>
            <a:effectLst/>
          </p:spPr>
        </p:cxnSp>
        <p:cxnSp>
          <p:nvCxnSpPr>
            <p:cNvPr id="20555" name="AutoShape 219"/>
            <p:cNvCxnSpPr>
              <a:cxnSpLocks noChangeShapeType="1"/>
              <a:stCxn id="99" idx="2"/>
              <a:endCxn id="102" idx="0"/>
            </p:cNvCxnSpPr>
            <p:nvPr/>
          </p:nvCxnSpPr>
          <p:spPr bwMode="auto">
            <a:xfrm>
              <a:off x="3723429" y="2552812"/>
              <a:ext cx="79862" cy="343616"/>
            </a:xfrm>
            <a:prstGeom prst="straightConnector1">
              <a:avLst/>
            </a:prstGeom>
            <a:noFill/>
            <a:ln w="28575">
              <a:solidFill>
                <a:srgbClr val="000000"/>
              </a:solidFill>
              <a:round/>
              <a:headEnd/>
              <a:tailEnd/>
            </a:ln>
            <a:effectLst/>
          </p:spPr>
        </p:cxnSp>
        <p:cxnSp>
          <p:nvCxnSpPr>
            <p:cNvPr id="20556" name="AutoShape 220"/>
            <p:cNvCxnSpPr>
              <a:cxnSpLocks noChangeShapeType="1"/>
              <a:stCxn id="99" idx="2"/>
              <a:endCxn id="104" idx="0"/>
            </p:cNvCxnSpPr>
            <p:nvPr/>
          </p:nvCxnSpPr>
          <p:spPr bwMode="auto">
            <a:xfrm>
              <a:off x="3723429" y="2552812"/>
              <a:ext cx="954140" cy="335210"/>
            </a:xfrm>
            <a:prstGeom prst="straightConnector1">
              <a:avLst/>
            </a:prstGeom>
            <a:noFill/>
            <a:ln w="28575">
              <a:solidFill>
                <a:srgbClr val="000000"/>
              </a:solidFill>
              <a:round/>
              <a:headEnd/>
              <a:tailEnd/>
            </a:ln>
            <a:effectLst/>
          </p:spPr>
        </p:cxnSp>
        <p:cxnSp>
          <p:nvCxnSpPr>
            <p:cNvPr id="20557" name="AutoShape 221"/>
            <p:cNvCxnSpPr>
              <a:cxnSpLocks noChangeShapeType="1"/>
              <a:stCxn id="99" idx="2"/>
              <a:endCxn id="103" idx="0"/>
            </p:cNvCxnSpPr>
            <p:nvPr/>
          </p:nvCxnSpPr>
          <p:spPr bwMode="auto">
            <a:xfrm flipH="1">
              <a:off x="2901692" y="2552812"/>
              <a:ext cx="821737" cy="335210"/>
            </a:xfrm>
            <a:prstGeom prst="straightConnector1">
              <a:avLst/>
            </a:prstGeom>
            <a:noFill/>
            <a:ln w="28575">
              <a:solidFill>
                <a:srgbClr val="000000"/>
              </a:solidFill>
              <a:round/>
              <a:headEnd/>
              <a:tailEnd/>
            </a:ln>
            <a:effectLst/>
          </p:spPr>
        </p:cxnSp>
        <p:cxnSp>
          <p:nvCxnSpPr>
            <p:cNvPr id="20558" name="AutoShape 222"/>
            <p:cNvCxnSpPr>
              <a:cxnSpLocks noChangeShapeType="1"/>
              <a:stCxn id="103" idx="2"/>
              <a:endCxn id="9" idx="0"/>
            </p:cNvCxnSpPr>
            <p:nvPr/>
          </p:nvCxnSpPr>
          <p:spPr bwMode="auto">
            <a:xfrm flipH="1">
              <a:off x="2807119" y="3064558"/>
              <a:ext cx="94573" cy="844855"/>
            </a:xfrm>
            <a:prstGeom prst="straightConnector1">
              <a:avLst/>
            </a:prstGeom>
            <a:noFill/>
            <a:ln w="28575">
              <a:solidFill>
                <a:srgbClr val="000000"/>
              </a:solidFill>
              <a:round/>
              <a:headEnd/>
              <a:tailEnd/>
            </a:ln>
            <a:effectLst/>
          </p:spPr>
        </p:cxnSp>
        <p:cxnSp>
          <p:nvCxnSpPr>
            <p:cNvPr id="20559" name="AutoShape 223"/>
            <p:cNvCxnSpPr>
              <a:cxnSpLocks noChangeShapeType="1"/>
              <a:stCxn id="103" idx="2"/>
              <a:endCxn id="13" idx="0"/>
            </p:cNvCxnSpPr>
            <p:nvPr/>
          </p:nvCxnSpPr>
          <p:spPr bwMode="auto">
            <a:xfrm>
              <a:off x="2901692" y="3064558"/>
              <a:ext cx="146064" cy="843805"/>
            </a:xfrm>
            <a:prstGeom prst="straightConnector1">
              <a:avLst/>
            </a:prstGeom>
            <a:noFill/>
            <a:ln w="28575">
              <a:solidFill>
                <a:srgbClr val="000000"/>
              </a:solidFill>
              <a:round/>
              <a:headEnd/>
              <a:tailEnd/>
            </a:ln>
            <a:effectLst/>
          </p:spPr>
        </p:cxnSp>
        <p:cxnSp>
          <p:nvCxnSpPr>
            <p:cNvPr id="20560" name="AutoShape 224"/>
            <p:cNvCxnSpPr>
              <a:cxnSpLocks noChangeShapeType="1"/>
              <a:stCxn id="103" idx="2"/>
              <a:endCxn id="11" idx="0"/>
            </p:cNvCxnSpPr>
            <p:nvPr/>
          </p:nvCxnSpPr>
          <p:spPr bwMode="auto">
            <a:xfrm flipH="1">
              <a:off x="2565431" y="3064558"/>
              <a:ext cx="336261" cy="845906"/>
            </a:xfrm>
            <a:prstGeom prst="straightConnector1">
              <a:avLst/>
            </a:prstGeom>
            <a:noFill/>
            <a:ln w="28575">
              <a:solidFill>
                <a:srgbClr val="000000"/>
              </a:solidFill>
              <a:round/>
              <a:headEnd/>
              <a:tailEnd/>
            </a:ln>
            <a:effectLst/>
          </p:spPr>
        </p:cxnSp>
        <p:cxnSp>
          <p:nvCxnSpPr>
            <p:cNvPr id="20561" name="AutoShape 225"/>
            <p:cNvCxnSpPr>
              <a:cxnSpLocks noChangeShapeType="1"/>
              <a:stCxn id="103" idx="2"/>
              <a:endCxn id="10" idx="0"/>
            </p:cNvCxnSpPr>
            <p:nvPr/>
          </p:nvCxnSpPr>
          <p:spPr bwMode="auto">
            <a:xfrm flipH="1">
              <a:off x="2324795" y="3064558"/>
              <a:ext cx="576897" cy="844855"/>
            </a:xfrm>
            <a:prstGeom prst="straightConnector1">
              <a:avLst/>
            </a:prstGeom>
            <a:noFill/>
            <a:ln w="28575">
              <a:solidFill>
                <a:srgbClr val="000000"/>
              </a:solidFill>
              <a:round/>
              <a:headEnd/>
              <a:tailEnd/>
            </a:ln>
            <a:effectLst/>
          </p:spPr>
        </p:cxnSp>
        <p:cxnSp>
          <p:nvCxnSpPr>
            <p:cNvPr id="20562" name="AutoShape 226"/>
            <p:cNvCxnSpPr>
              <a:cxnSpLocks noChangeShapeType="1"/>
              <a:stCxn id="102" idx="2"/>
              <a:endCxn id="14" idx="7"/>
            </p:cNvCxnSpPr>
            <p:nvPr/>
          </p:nvCxnSpPr>
          <p:spPr bwMode="auto">
            <a:xfrm flipH="1">
              <a:off x="3330425" y="3072965"/>
              <a:ext cx="472867" cy="852211"/>
            </a:xfrm>
            <a:prstGeom prst="straightConnector1">
              <a:avLst/>
            </a:prstGeom>
            <a:noFill/>
            <a:ln w="28575">
              <a:solidFill>
                <a:srgbClr val="000000"/>
              </a:solidFill>
              <a:round/>
              <a:headEnd/>
              <a:tailEnd/>
            </a:ln>
            <a:effectLst/>
          </p:spPr>
        </p:cxnSp>
        <p:cxnSp>
          <p:nvCxnSpPr>
            <p:cNvPr id="20563" name="AutoShape 227"/>
            <p:cNvCxnSpPr>
              <a:cxnSpLocks noChangeShapeType="1"/>
              <a:stCxn id="102" idx="2"/>
              <a:endCxn id="12" idx="0"/>
            </p:cNvCxnSpPr>
            <p:nvPr/>
          </p:nvCxnSpPr>
          <p:spPr bwMode="auto">
            <a:xfrm flipH="1">
              <a:off x="3530079" y="3072965"/>
              <a:ext cx="273212" cy="835398"/>
            </a:xfrm>
            <a:prstGeom prst="straightConnector1">
              <a:avLst/>
            </a:prstGeom>
            <a:noFill/>
            <a:ln w="28575">
              <a:solidFill>
                <a:srgbClr val="000000"/>
              </a:solidFill>
              <a:round/>
              <a:headEnd/>
              <a:tailEnd/>
            </a:ln>
            <a:effectLst/>
          </p:spPr>
        </p:cxnSp>
        <p:sp>
          <p:nvSpPr>
            <p:cNvPr id="99" name="Rectangle 243"/>
            <p:cNvSpPr>
              <a:spLocks noChangeArrowheads="1"/>
            </p:cNvSpPr>
            <p:nvPr/>
          </p:nvSpPr>
          <p:spPr bwMode="auto">
            <a:xfrm>
              <a:off x="3269477" y="2215500"/>
              <a:ext cx="907904" cy="327854"/>
            </a:xfrm>
            <a:prstGeom prst="rect">
              <a:avLst/>
            </a:prstGeom>
            <a:solidFill>
              <a:srgbClr val="0066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sp>
          <p:nvSpPr>
            <p:cNvPr id="100" name="Rectangle 244"/>
            <p:cNvSpPr>
              <a:spLocks noChangeArrowheads="1"/>
            </p:cNvSpPr>
            <p:nvPr/>
          </p:nvSpPr>
          <p:spPr bwMode="auto">
            <a:xfrm>
              <a:off x="1579767" y="2215500"/>
              <a:ext cx="907904" cy="327854"/>
            </a:xfrm>
            <a:prstGeom prst="rect">
              <a:avLst/>
            </a:prstGeom>
            <a:solidFill>
              <a:srgbClr val="0066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FFFFFF"/>
                </a:solidFill>
                <a:latin typeface="Arial" pitchFamily="34" charset="0"/>
              </a:endParaRPr>
            </a:p>
          </p:txBody>
        </p:sp>
        <p:sp>
          <p:nvSpPr>
            <p:cNvPr id="101" name="Rectangle 245"/>
            <p:cNvSpPr>
              <a:spLocks noChangeArrowheads="1"/>
            </p:cNvSpPr>
            <p:nvPr/>
          </p:nvSpPr>
          <p:spPr bwMode="auto">
            <a:xfrm>
              <a:off x="4978102" y="2215500"/>
              <a:ext cx="907904" cy="327854"/>
            </a:xfrm>
            <a:prstGeom prst="rect">
              <a:avLst/>
            </a:prstGeom>
            <a:solidFill>
              <a:srgbClr val="0066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en-US" sz="1800">
                <a:solidFill>
                  <a:srgbClr val="FFFFFF"/>
                </a:solidFill>
                <a:latin typeface="Arial" pitchFamily="34" charset="0"/>
              </a:endParaRPr>
            </a:p>
            <a:p>
              <a:pPr>
                <a:buFontTx/>
                <a:buNone/>
              </a:pPr>
              <a:endParaRPr lang="en-US" sz="1800">
                <a:solidFill>
                  <a:srgbClr val="FFFFFF"/>
                </a:solidFill>
                <a:latin typeface="Arial" pitchFamily="34" charset="0"/>
              </a:endParaRPr>
            </a:p>
          </p:txBody>
        </p:sp>
        <p:sp>
          <p:nvSpPr>
            <p:cNvPr id="102" name="Rectangle 246"/>
            <p:cNvSpPr>
              <a:spLocks noChangeArrowheads="1"/>
            </p:cNvSpPr>
            <p:nvPr/>
          </p:nvSpPr>
          <p:spPr bwMode="auto">
            <a:xfrm>
              <a:off x="3715023" y="2896428"/>
              <a:ext cx="176537" cy="176537"/>
            </a:xfrm>
            <a:prstGeom prst="rect">
              <a:avLst/>
            </a:prstGeom>
            <a:solidFill>
              <a:srgbClr val="F2105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03" name="Rectangle 247"/>
            <p:cNvSpPr>
              <a:spLocks noChangeArrowheads="1"/>
            </p:cNvSpPr>
            <p:nvPr/>
          </p:nvSpPr>
          <p:spPr bwMode="auto">
            <a:xfrm>
              <a:off x="2813424" y="2888021"/>
              <a:ext cx="176537" cy="176537"/>
            </a:xfrm>
            <a:prstGeom prst="rect">
              <a:avLst/>
            </a:prstGeom>
            <a:solidFill>
              <a:srgbClr val="F2105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04" name="Rectangle 248"/>
            <p:cNvSpPr>
              <a:spLocks noChangeArrowheads="1"/>
            </p:cNvSpPr>
            <p:nvPr/>
          </p:nvSpPr>
          <p:spPr bwMode="auto">
            <a:xfrm>
              <a:off x="4589301" y="2888021"/>
              <a:ext cx="176537" cy="176537"/>
            </a:xfrm>
            <a:prstGeom prst="rect">
              <a:avLst/>
            </a:prstGeom>
            <a:solidFill>
              <a:srgbClr val="F2105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cxnSp>
          <p:nvCxnSpPr>
            <p:cNvPr id="20570" name="AutoShape 536"/>
            <p:cNvCxnSpPr>
              <a:cxnSpLocks noChangeShapeType="1"/>
              <a:stCxn id="104" idx="2"/>
              <a:endCxn id="19" idx="0"/>
            </p:cNvCxnSpPr>
            <p:nvPr/>
          </p:nvCxnSpPr>
          <p:spPr bwMode="auto">
            <a:xfrm>
              <a:off x="4677569" y="3064558"/>
              <a:ext cx="300533" cy="844855"/>
            </a:xfrm>
            <a:prstGeom prst="straightConnector1">
              <a:avLst/>
            </a:prstGeom>
            <a:noFill/>
            <a:ln w="28575">
              <a:solidFill>
                <a:srgbClr val="000000"/>
              </a:solidFill>
              <a:round/>
              <a:headEnd/>
              <a:tailEnd/>
            </a:ln>
            <a:effectLst/>
          </p:spPr>
        </p:cxnSp>
        <p:cxnSp>
          <p:nvCxnSpPr>
            <p:cNvPr id="20571" name="AutoShape 537"/>
            <p:cNvCxnSpPr>
              <a:cxnSpLocks noChangeShapeType="1"/>
              <a:endCxn id="22" idx="0"/>
            </p:cNvCxnSpPr>
            <p:nvPr/>
          </p:nvCxnSpPr>
          <p:spPr bwMode="auto">
            <a:xfrm>
              <a:off x="4664959" y="3064558"/>
              <a:ext cx="552729" cy="850109"/>
            </a:xfrm>
            <a:prstGeom prst="straightConnector1">
              <a:avLst/>
            </a:prstGeom>
            <a:noFill/>
            <a:ln w="28575">
              <a:solidFill>
                <a:srgbClr val="000000"/>
              </a:solidFill>
              <a:round/>
              <a:headEnd/>
              <a:tailEnd/>
            </a:ln>
            <a:effectLst/>
          </p:spPr>
        </p:cxnSp>
        <p:cxnSp>
          <p:nvCxnSpPr>
            <p:cNvPr id="20572" name="AutoShape 538"/>
            <p:cNvCxnSpPr>
              <a:cxnSpLocks noChangeShapeType="1"/>
              <a:stCxn id="104" idx="2"/>
              <a:endCxn id="21" idx="0"/>
            </p:cNvCxnSpPr>
            <p:nvPr/>
          </p:nvCxnSpPr>
          <p:spPr bwMode="auto">
            <a:xfrm>
              <a:off x="4677569" y="3064558"/>
              <a:ext cx="781806" cy="849058"/>
            </a:xfrm>
            <a:prstGeom prst="straightConnector1">
              <a:avLst/>
            </a:prstGeom>
            <a:noFill/>
            <a:ln w="28575">
              <a:solidFill>
                <a:srgbClr val="000000"/>
              </a:solidFill>
              <a:round/>
              <a:headEnd/>
              <a:tailEnd/>
            </a:ln>
            <a:effectLst/>
          </p:spPr>
        </p:cxnSp>
        <p:cxnSp>
          <p:nvCxnSpPr>
            <p:cNvPr id="20573" name="AutoShape 539"/>
            <p:cNvCxnSpPr>
              <a:cxnSpLocks noChangeShapeType="1"/>
              <a:stCxn id="104" idx="2"/>
              <a:endCxn id="23" idx="0"/>
            </p:cNvCxnSpPr>
            <p:nvPr/>
          </p:nvCxnSpPr>
          <p:spPr bwMode="auto">
            <a:xfrm>
              <a:off x="4677569" y="3064558"/>
              <a:ext cx="1022443" cy="848008"/>
            </a:xfrm>
            <a:prstGeom prst="straightConnector1">
              <a:avLst/>
            </a:prstGeom>
            <a:noFill/>
            <a:ln w="28575">
              <a:solidFill>
                <a:srgbClr val="000000"/>
              </a:solidFill>
              <a:round/>
              <a:headEnd/>
              <a:tailEnd/>
            </a:ln>
            <a:effectLst/>
          </p:spPr>
        </p:cxnSp>
        <p:cxnSp>
          <p:nvCxnSpPr>
            <p:cNvPr id="20574" name="AutoShape 540"/>
            <p:cNvCxnSpPr>
              <a:cxnSpLocks noChangeShapeType="1"/>
              <a:stCxn id="104" idx="2"/>
              <a:endCxn id="24" idx="0"/>
            </p:cNvCxnSpPr>
            <p:nvPr/>
          </p:nvCxnSpPr>
          <p:spPr bwMode="auto">
            <a:xfrm>
              <a:off x="4677569" y="3064558"/>
              <a:ext cx="1263079" cy="849058"/>
            </a:xfrm>
            <a:prstGeom prst="straightConnector1">
              <a:avLst/>
            </a:prstGeom>
            <a:noFill/>
            <a:ln w="28575">
              <a:solidFill>
                <a:srgbClr val="000000"/>
              </a:solidFill>
              <a:round/>
              <a:headEnd/>
              <a:tailEnd/>
            </a:ln>
            <a:effectLst/>
          </p:spPr>
        </p:cxnSp>
        <p:cxnSp>
          <p:nvCxnSpPr>
            <p:cNvPr id="20575" name="AutoShape 541"/>
            <p:cNvCxnSpPr>
              <a:cxnSpLocks noChangeShapeType="1"/>
              <a:stCxn id="104" idx="2"/>
              <a:endCxn id="18" idx="0"/>
            </p:cNvCxnSpPr>
            <p:nvPr/>
          </p:nvCxnSpPr>
          <p:spPr bwMode="auto">
            <a:xfrm>
              <a:off x="4677569" y="3064558"/>
              <a:ext cx="59897" cy="843805"/>
            </a:xfrm>
            <a:prstGeom prst="straightConnector1">
              <a:avLst/>
            </a:prstGeom>
            <a:noFill/>
            <a:ln w="28575">
              <a:solidFill>
                <a:srgbClr val="000000"/>
              </a:solidFill>
              <a:round/>
              <a:headEnd/>
              <a:tailEnd/>
            </a:ln>
            <a:effectLst/>
          </p:spPr>
        </p:cxnSp>
        <p:cxnSp>
          <p:nvCxnSpPr>
            <p:cNvPr id="20576" name="AutoShape 542"/>
            <p:cNvCxnSpPr>
              <a:cxnSpLocks noChangeShapeType="1"/>
              <a:stCxn id="102" idx="2"/>
              <a:endCxn id="20" idx="0"/>
            </p:cNvCxnSpPr>
            <p:nvPr/>
          </p:nvCxnSpPr>
          <p:spPr bwMode="auto">
            <a:xfrm>
              <a:off x="3803291" y="3072965"/>
              <a:ext cx="691436" cy="835398"/>
            </a:xfrm>
            <a:prstGeom prst="straightConnector1">
              <a:avLst/>
            </a:prstGeom>
            <a:noFill/>
            <a:ln w="28575">
              <a:solidFill>
                <a:srgbClr val="000000"/>
              </a:solidFill>
              <a:round/>
              <a:headEnd/>
              <a:tailEnd/>
            </a:ln>
            <a:effectLst/>
          </p:spPr>
        </p:cxnSp>
        <p:cxnSp>
          <p:nvCxnSpPr>
            <p:cNvPr id="20577" name="AutoShape 543"/>
            <p:cNvCxnSpPr>
              <a:cxnSpLocks noChangeShapeType="1"/>
              <a:stCxn id="102" idx="2"/>
              <a:endCxn id="16" idx="0"/>
            </p:cNvCxnSpPr>
            <p:nvPr/>
          </p:nvCxnSpPr>
          <p:spPr bwMode="auto">
            <a:xfrm>
              <a:off x="3803291" y="3072965"/>
              <a:ext cx="451850" cy="837500"/>
            </a:xfrm>
            <a:prstGeom prst="straightConnector1">
              <a:avLst/>
            </a:prstGeom>
            <a:noFill/>
            <a:ln w="28575">
              <a:solidFill>
                <a:srgbClr val="000000"/>
              </a:solidFill>
              <a:round/>
              <a:headEnd/>
              <a:tailEnd/>
            </a:ln>
            <a:effectLst/>
          </p:spPr>
        </p:cxnSp>
        <p:cxnSp>
          <p:nvCxnSpPr>
            <p:cNvPr id="20578" name="AutoShape 544"/>
            <p:cNvCxnSpPr>
              <a:cxnSpLocks noChangeShapeType="1"/>
              <a:stCxn id="102" idx="2"/>
              <a:endCxn id="17" idx="0"/>
            </p:cNvCxnSpPr>
            <p:nvPr/>
          </p:nvCxnSpPr>
          <p:spPr bwMode="auto">
            <a:xfrm flipH="1">
              <a:off x="3771767" y="3072965"/>
              <a:ext cx="31524" cy="836449"/>
            </a:xfrm>
            <a:prstGeom prst="straightConnector1">
              <a:avLst/>
            </a:prstGeom>
            <a:noFill/>
            <a:ln w="28575">
              <a:solidFill>
                <a:srgbClr val="000000"/>
              </a:solidFill>
              <a:round/>
              <a:headEnd/>
              <a:tailEnd/>
            </a:ln>
            <a:effectLst/>
          </p:spPr>
        </p:cxnSp>
        <p:cxnSp>
          <p:nvCxnSpPr>
            <p:cNvPr id="20579" name="AutoShape 545"/>
            <p:cNvCxnSpPr>
              <a:cxnSpLocks noChangeShapeType="1"/>
              <a:stCxn id="102" idx="2"/>
              <a:endCxn id="15" idx="0"/>
            </p:cNvCxnSpPr>
            <p:nvPr/>
          </p:nvCxnSpPr>
          <p:spPr bwMode="auto">
            <a:xfrm>
              <a:off x="3803291" y="3072965"/>
              <a:ext cx="211214" cy="836449"/>
            </a:xfrm>
            <a:prstGeom prst="straightConnector1">
              <a:avLst/>
            </a:prstGeom>
            <a:noFill/>
            <a:ln w="28575">
              <a:solidFill>
                <a:srgbClr val="000000"/>
              </a:solidFill>
              <a:round/>
              <a:headEnd/>
              <a:tailEnd/>
            </a:ln>
            <a:effectLst/>
          </p:spPr>
        </p:cxnSp>
        <p:cxnSp>
          <p:nvCxnSpPr>
            <p:cNvPr id="20580" name="AutoShape 548"/>
            <p:cNvCxnSpPr>
              <a:cxnSpLocks noChangeShapeType="1"/>
              <a:stCxn id="79" idx="2"/>
              <a:endCxn id="99" idx="0"/>
            </p:cNvCxnSpPr>
            <p:nvPr/>
          </p:nvCxnSpPr>
          <p:spPr bwMode="auto">
            <a:xfrm flipH="1">
              <a:off x="3723429" y="2079945"/>
              <a:ext cx="1123321" cy="126098"/>
            </a:xfrm>
            <a:prstGeom prst="straightConnector1">
              <a:avLst/>
            </a:prstGeom>
            <a:noFill/>
            <a:ln w="3175">
              <a:solidFill>
                <a:srgbClr val="000000"/>
              </a:solidFill>
              <a:round/>
              <a:headEnd/>
              <a:tailEnd/>
            </a:ln>
            <a:effectLst/>
          </p:spPr>
        </p:cxnSp>
        <p:cxnSp>
          <p:nvCxnSpPr>
            <p:cNvPr id="20581" name="AutoShape 549"/>
            <p:cNvCxnSpPr>
              <a:cxnSpLocks noChangeShapeType="1"/>
              <a:stCxn id="79" idx="2"/>
              <a:endCxn id="101" idx="0"/>
            </p:cNvCxnSpPr>
            <p:nvPr/>
          </p:nvCxnSpPr>
          <p:spPr bwMode="auto">
            <a:xfrm>
              <a:off x="4846751" y="2079945"/>
              <a:ext cx="585303" cy="126098"/>
            </a:xfrm>
            <a:prstGeom prst="straightConnector1">
              <a:avLst/>
            </a:prstGeom>
            <a:noFill/>
            <a:ln w="3175">
              <a:solidFill>
                <a:srgbClr val="000000"/>
              </a:solidFill>
              <a:round/>
              <a:headEnd/>
              <a:tailEnd/>
            </a:ln>
            <a:effectLst/>
          </p:spPr>
        </p:cxnSp>
        <p:cxnSp>
          <p:nvCxnSpPr>
            <p:cNvPr id="20582" name="AutoShape 550"/>
            <p:cNvCxnSpPr>
              <a:cxnSpLocks noChangeShapeType="1"/>
              <a:stCxn id="75" idx="2"/>
              <a:endCxn id="99" idx="0"/>
            </p:cNvCxnSpPr>
            <p:nvPr/>
          </p:nvCxnSpPr>
          <p:spPr bwMode="auto">
            <a:xfrm flipH="1">
              <a:off x="3723429" y="2079945"/>
              <a:ext cx="587406" cy="126098"/>
            </a:xfrm>
            <a:prstGeom prst="straightConnector1">
              <a:avLst/>
            </a:prstGeom>
            <a:noFill/>
            <a:ln w="3175">
              <a:solidFill>
                <a:srgbClr val="000000"/>
              </a:solidFill>
              <a:round/>
              <a:headEnd/>
              <a:tailEnd/>
            </a:ln>
            <a:effectLst/>
          </p:spPr>
        </p:cxnSp>
        <p:cxnSp>
          <p:nvCxnSpPr>
            <p:cNvPr id="20583" name="AutoShape 551"/>
            <p:cNvCxnSpPr>
              <a:cxnSpLocks noChangeShapeType="1"/>
              <a:stCxn id="75" idx="2"/>
              <a:endCxn id="100" idx="0"/>
            </p:cNvCxnSpPr>
            <p:nvPr/>
          </p:nvCxnSpPr>
          <p:spPr bwMode="auto">
            <a:xfrm flipH="1">
              <a:off x="2033719" y="2079945"/>
              <a:ext cx="2277116" cy="126098"/>
            </a:xfrm>
            <a:prstGeom prst="straightConnector1">
              <a:avLst/>
            </a:prstGeom>
            <a:noFill/>
            <a:ln w="3175">
              <a:solidFill>
                <a:srgbClr val="000000"/>
              </a:solidFill>
              <a:round/>
              <a:headEnd/>
              <a:tailEnd/>
            </a:ln>
            <a:effectLst/>
          </p:spPr>
        </p:cxnSp>
        <p:cxnSp>
          <p:nvCxnSpPr>
            <p:cNvPr id="20584" name="AutoShape 552"/>
            <p:cNvCxnSpPr>
              <a:cxnSpLocks noChangeShapeType="1"/>
              <a:stCxn id="75" idx="2"/>
              <a:endCxn id="101" idx="0"/>
            </p:cNvCxnSpPr>
            <p:nvPr/>
          </p:nvCxnSpPr>
          <p:spPr bwMode="auto">
            <a:xfrm>
              <a:off x="4310835" y="2079945"/>
              <a:ext cx="1121219" cy="126098"/>
            </a:xfrm>
            <a:prstGeom prst="straightConnector1">
              <a:avLst/>
            </a:prstGeom>
            <a:noFill/>
            <a:ln w="3175">
              <a:solidFill>
                <a:srgbClr val="000000"/>
              </a:solidFill>
              <a:round/>
              <a:headEnd/>
              <a:tailEnd/>
            </a:ln>
            <a:effectLst/>
          </p:spPr>
        </p:cxnSp>
        <p:cxnSp>
          <p:nvCxnSpPr>
            <p:cNvPr id="20585" name="AutoShape 553"/>
            <p:cNvCxnSpPr>
              <a:cxnSpLocks noChangeShapeType="1"/>
              <a:stCxn id="67" idx="2"/>
              <a:endCxn id="99" idx="0"/>
            </p:cNvCxnSpPr>
            <p:nvPr/>
          </p:nvCxnSpPr>
          <p:spPr bwMode="auto">
            <a:xfrm>
              <a:off x="3119211" y="2079945"/>
              <a:ext cx="604218" cy="126098"/>
            </a:xfrm>
            <a:prstGeom prst="straightConnector1">
              <a:avLst/>
            </a:prstGeom>
            <a:noFill/>
            <a:ln w="3175">
              <a:solidFill>
                <a:srgbClr val="000000"/>
              </a:solidFill>
              <a:round/>
              <a:headEnd/>
              <a:tailEnd/>
            </a:ln>
            <a:effectLst/>
          </p:spPr>
        </p:cxnSp>
        <p:sp>
          <p:nvSpPr>
            <p:cNvPr id="82" name="Rectangle 81"/>
            <p:cNvSpPr/>
            <p:nvPr/>
          </p:nvSpPr>
          <p:spPr>
            <a:xfrm>
              <a:off x="203199" y="1628800"/>
              <a:ext cx="6096993" cy="2952328"/>
            </a:xfrm>
            <a:prstGeom prst="rect">
              <a:avLst/>
            </a:prstGeom>
            <a:noFill/>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Georgia" pitchFamily="18" charset="0"/>
              </a:endParaRPr>
            </a:p>
          </p:txBody>
        </p:sp>
      </p:grpSp>
      <p:grpSp>
        <p:nvGrpSpPr>
          <p:cNvPr id="84" name="Group 83"/>
          <p:cNvGrpSpPr/>
          <p:nvPr/>
        </p:nvGrpSpPr>
        <p:grpSpPr>
          <a:xfrm>
            <a:off x="180360" y="1719561"/>
            <a:ext cx="6096993" cy="1800391"/>
            <a:chOff x="180360" y="1719561"/>
            <a:chExt cx="6096993" cy="1800391"/>
          </a:xfrm>
        </p:grpSpPr>
        <p:grpSp>
          <p:nvGrpSpPr>
            <p:cNvPr id="83" name="Group 82"/>
            <p:cNvGrpSpPr/>
            <p:nvPr/>
          </p:nvGrpSpPr>
          <p:grpSpPr>
            <a:xfrm>
              <a:off x="4261258" y="2525104"/>
              <a:ext cx="1399412" cy="227199"/>
              <a:chOff x="4261258" y="2525104"/>
              <a:chExt cx="1399412" cy="227199"/>
            </a:xfrm>
          </p:grpSpPr>
          <p:cxnSp>
            <p:nvCxnSpPr>
              <p:cNvPr id="141" name="Straight Arrow Connector 32"/>
              <p:cNvCxnSpPr>
                <a:cxnSpLocks noChangeShapeType="1"/>
                <a:stCxn id="144" idx="3"/>
                <a:endCxn id="137" idx="0"/>
              </p:cNvCxnSpPr>
              <p:nvPr/>
            </p:nvCxnSpPr>
            <p:spPr bwMode="auto">
              <a:xfrm>
                <a:off x="5024571" y="2525104"/>
                <a:ext cx="636099" cy="218038"/>
              </a:xfrm>
              <a:prstGeom prst="straightConnector1">
                <a:avLst/>
              </a:prstGeom>
              <a:noFill/>
              <a:ln w="25400" algn="ctr">
                <a:solidFill>
                  <a:schemeClr val="accent2"/>
                </a:solidFill>
                <a:round/>
                <a:headEnd/>
                <a:tailEnd type="arrow" w="med" len="med"/>
              </a:ln>
            </p:spPr>
          </p:cxnSp>
          <p:cxnSp>
            <p:nvCxnSpPr>
              <p:cNvPr id="142" name="Straight Arrow Connector 33"/>
              <p:cNvCxnSpPr>
                <a:cxnSpLocks noChangeShapeType="1"/>
                <a:stCxn id="144" idx="3"/>
                <a:endCxn id="149" idx="0"/>
              </p:cNvCxnSpPr>
              <p:nvPr/>
            </p:nvCxnSpPr>
            <p:spPr bwMode="auto">
              <a:xfrm>
                <a:off x="5024571" y="2525104"/>
                <a:ext cx="13386" cy="218038"/>
              </a:xfrm>
              <a:prstGeom prst="straightConnector1">
                <a:avLst/>
              </a:prstGeom>
              <a:noFill/>
              <a:ln w="25400" algn="ctr">
                <a:solidFill>
                  <a:schemeClr val="accent2"/>
                </a:solidFill>
                <a:round/>
                <a:headEnd/>
                <a:tailEnd type="arrow" w="med" len="med"/>
              </a:ln>
            </p:spPr>
          </p:cxnSp>
          <p:cxnSp>
            <p:nvCxnSpPr>
              <p:cNvPr id="143" name="Straight Arrow Connector 34"/>
              <p:cNvCxnSpPr>
                <a:cxnSpLocks noChangeShapeType="1"/>
                <a:stCxn id="144" idx="3"/>
                <a:endCxn id="136" idx="0"/>
              </p:cNvCxnSpPr>
              <p:nvPr/>
            </p:nvCxnSpPr>
            <p:spPr bwMode="auto">
              <a:xfrm flipH="1">
                <a:off x="4261258" y="2525104"/>
                <a:ext cx="763313" cy="227199"/>
              </a:xfrm>
              <a:prstGeom prst="straightConnector1">
                <a:avLst/>
              </a:prstGeom>
              <a:noFill/>
              <a:ln w="25400" algn="ctr">
                <a:solidFill>
                  <a:schemeClr val="accent2"/>
                </a:solidFill>
                <a:round/>
                <a:headEnd/>
                <a:tailEnd type="arrow" w="med" len="med"/>
              </a:ln>
            </p:spPr>
          </p:cxnSp>
        </p:grpSp>
        <p:grpSp>
          <p:nvGrpSpPr>
            <p:cNvPr id="93" name="Group 92"/>
            <p:cNvGrpSpPr/>
            <p:nvPr/>
          </p:nvGrpSpPr>
          <p:grpSpPr>
            <a:xfrm>
              <a:off x="180360" y="1719561"/>
              <a:ext cx="6096993" cy="1800391"/>
              <a:chOff x="203199" y="4796961"/>
              <a:chExt cx="6096993" cy="1800391"/>
            </a:xfrm>
          </p:grpSpPr>
          <p:sp>
            <p:nvSpPr>
              <p:cNvPr id="189" name="AutoShape 138"/>
              <p:cNvSpPr>
                <a:spLocks noChangeArrowheads="1"/>
              </p:cNvSpPr>
              <p:nvPr/>
            </p:nvSpPr>
            <p:spPr bwMode="auto">
              <a:xfrm>
                <a:off x="1497226" y="6348580"/>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grpSp>
            <p:nvGrpSpPr>
              <p:cNvPr id="92" name="Group 91"/>
              <p:cNvGrpSpPr/>
              <p:nvPr/>
            </p:nvGrpSpPr>
            <p:grpSpPr>
              <a:xfrm>
                <a:off x="203199" y="4796961"/>
                <a:ext cx="6096993" cy="1800391"/>
                <a:chOff x="203199" y="4796961"/>
                <a:chExt cx="6096993" cy="1800391"/>
              </a:xfrm>
            </p:grpSpPr>
            <p:sp>
              <p:nvSpPr>
                <p:cNvPr id="124" name="Isosceles Triangle 4"/>
                <p:cNvSpPr>
                  <a:spLocks noChangeArrowheads="1"/>
                </p:cNvSpPr>
                <p:nvPr/>
              </p:nvSpPr>
              <p:spPr bwMode="auto">
                <a:xfrm>
                  <a:off x="1416351" y="5828431"/>
                  <a:ext cx="262850" cy="183223"/>
                </a:xfrm>
                <a:prstGeom prst="triangle">
                  <a:avLst>
                    <a:gd name="adj" fmla="val 50000"/>
                  </a:avLst>
                </a:prstGeom>
                <a:solidFill>
                  <a:srgbClr val="92D050"/>
                </a:solidFill>
                <a:ln w="9525" algn="ctr">
                  <a:solidFill>
                    <a:schemeClr val="tx1"/>
                  </a:solidFill>
                  <a:round/>
                  <a:headEnd/>
                  <a:tailEnd/>
                </a:ln>
              </p:spPr>
              <p:txBody>
                <a:bodyPr/>
                <a:lstStyle/>
                <a:p>
                  <a:endParaRPr lang="vi-VN" sz="1400"/>
                </a:p>
              </p:txBody>
            </p:sp>
            <p:sp>
              <p:nvSpPr>
                <p:cNvPr id="125" name="Isosceles Triangle 5"/>
                <p:cNvSpPr>
                  <a:spLocks noChangeArrowheads="1"/>
                </p:cNvSpPr>
                <p:nvPr/>
              </p:nvSpPr>
              <p:spPr bwMode="auto">
                <a:xfrm>
                  <a:off x="2825973" y="5823280"/>
                  <a:ext cx="262850" cy="201545"/>
                </a:xfrm>
                <a:prstGeom prst="triangle">
                  <a:avLst>
                    <a:gd name="adj" fmla="val 50000"/>
                  </a:avLst>
                </a:prstGeom>
                <a:solidFill>
                  <a:srgbClr val="92D050"/>
                </a:solidFill>
                <a:ln w="9525" algn="ctr">
                  <a:solidFill>
                    <a:schemeClr val="tx1"/>
                  </a:solidFill>
                  <a:round/>
                  <a:headEnd/>
                  <a:tailEnd/>
                </a:ln>
              </p:spPr>
              <p:txBody>
                <a:bodyPr/>
                <a:lstStyle/>
                <a:p>
                  <a:endParaRPr lang="vi-VN"/>
                </a:p>
              </p:txBody>
            </p:sp>
            <p:sp>
              <p:nvSpPr>
                <p:cNvPr id="126" name="Isosceles Triangle 6"/>
                <p:cNvSpPr>
                  <a:spLocks noChangeArrowheads="1"/>
                </p:cNvSpPr>
                <p:nvPr/>
              </p:nvSpPr>
              <p:spPr bwMode="auto">
                <a:xfrm>
                  <a:off x="2126267" y="5823280"/>
                  <a:ext cx="262850" cy="201545"/>
                </a:xfrm>
                <a:prstGeom prst="triangle">
                  <a:avLst>
                    <a:gd name="adj" fmla="val 50000"/>
                  </a:avLst>
                </a:prstGeom>
                <a:solidFill>
                  <a:srgbClr val="92D050"/>
                </a:solidFill>
                <a:ln w="9525" algn="ctr">
                  <a:solidFill>
                    <a:schemeClr val="tx1"/>
                  </a:solidFill>
                  <a:round/>
                  <a:headEnd/>
                  <a:tailEnd/>
                </a:ln>
              </p:spPr>
              <p:txBody>
                <a:bodyPr/>
                <a:lstStyle/>
                <a:p>
                  <a:endParaRPr lang="vi-VN"/>
                </a:p>
              </p:txBody>
            </p:sp>
            <p:sp>
              <p:nvSpPr>
                <p:cNvPr id="128" name="Isosceles Triangle 8"/>
                <p:cNvSpPr>
                  <a:spLocks noChangeArrowheads="1"/>
                </p:cNvSpPr>
                <p:nvPr/>
              </p:nvSpPr>
              <p:spPr bwMode="auto">
                <a:xfrm>
                  <a:off x="3569410" y="5823280"/>
                  <a:ext cx="262850" cy="201545"/>
                </a:xfrm>
                <a:prstGeom prst="triangle">
                  <a:avLst>
                    <a:gd name="adj" fmla="val 50000"/>
                  </a:avLst>
                </a:prstGeom>
                <a:solidFill>
                  <a:srgbClr val="92D050"/>
                </a:solidFill>
                <a:ln w="9525" algn="ctr">
                  <a:solidFill>
                    <a:schemeClr val="tx1"/>
                  </a:solidFill>
                  <a:round/>
                  <a:headEnd/>
                  <a:tailEnd/>
                </a:ln>
              </p:spPr>
              <p:txBody>
                <a:bodyPr/>
                <a:lstStyle/>
                <a:p>
                  <a:endParaRPr lang="vi-VN"/>
                </a:p>
              </p:txBody>
            </p:sp>
            <p:sp>
              <p:nvSpPr>
                <p:cNvPr id="188" name="AutoShape 138"/>
                <p:cNvSpPr>
                  <a:spLocks noChangeArrowheads="1"/>
                </p:cNvSpPr>
                <p:nvPr/>
              </p:nvSpPr>
              <p:spPr bwMode="auto">
                <a:xfrm>
                  <a:off x="1597810" y="634400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90" name="AutoShape 138"/>
                <p:cNvSpPr>
                  <a:spLocks noChangeArrowheads="1"/>
                </p:cNvSpPr>
                <p:nvPr/>
              </p:nvSpPr>
              <p:spPr bwMode="auto">
                <a:xfrm>
                  <a:off x="5661706" y="6334629"/>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27" name="TextBox 7"/>
                <p:cNvSpPr txBox="1">
                  <a:spLocks noChangeArrowheads="1"/>
                </p:cNvSpPr>
                <p:nvPr/>
              </p:nvSpPr>
              <p:spPr bwMode="auto">
                <a:xfrm>
                  <a:off x="203199" y="5828247"/>
                  <a:ext cx="816131" cy="307777"/>
                </a:xfrm>
                <a:prstGeom prst="rect">
                  <a:avLst/>
                </a:prstGeom>
                <a:noFill/>
                <a:ln w="9525">
                  <a:noFill/>
                  <a:miter lim="800000"/>
                  <a:headEnd/>
                  <a:tailEnd/>
                </a:ln>
              </p:spPr>
              <p:txBody>
                <a:bodyPr wrap="square">
                  <a:spAutoFit/>
                </a:bodyPr>
                <a:lstStyle/>
                <a:p>
                  <a:pPr>
                    <a:buFontTx/>
                    <a:buNone/>
                  </a:pPr>
                  <a:r>
                    <a:rPr lang="en-US" sz="1400" dirty="0">
                      <a:solidFill>
                        <a:schemeClr val="bg2"/>
                      </a:solidFill>
                    </a:rPr>
                    <a:t>Sites</a:t>
                  </a:r>
                </a:p>
              </p:txBody>
            </p:sp>
            <p:cxnSp>
              <p:nvCxnSpPr>
                <p:cNvPr id="129" name="Straight Arrow Connector 9"/>
                <p:cNvCxnSpPr>
                  <a:cxnSpLocks noChangeShapeType="1"/>
                </p:cNvCxnSpPr>
                <p:nvPr/>
              </p:nvCxnSpPr>
              <p:spPr bwMode="auto">
                <a:xfrm>
                  <a:off x="1541533" y="6043191"/>
                  <a:ext cx="0" cy="229934"/>
                </a:xfrm>
                <a:prstGeom prst="straightConnector1">
                  <a:avLst/>
                </a:prstGeom>
                <a:noFill/>
                <a:ln w="25400" algn="ctr">
                  <a:solidFill>
                    <a:schemeClr val="accent2"/>
                  </a:solidFill>
                  <a:round/>
                  <a:headEnd/>
                  <a:tailEnd type="arrow" w="med" len="med"/>
                </a:ln>
              </p:spPr>
            </p:cxnSp>
            <p:cxnSp>
              <p:nvCxnSpPr>
                <p:cNvPr id="130" name="Straight Arrow Connector 10"/>
                <p:cNvCxnSpPr>
                  <a:cxnSpLocks noChangeShapeType="1"/>
                </p:cNvCxnSpPr>
                <p:nvPr/>
              </p:nvCxnSpPr>
              <p:spPr bwMode="auto">
                <a:xfrm>
                  <a:off x="2250403" y="6058181"/>
                  <a:ext cx="0" cy="229934"/>
                </a:xfrm>
                <a:prstGeom prst="straightConnector1">
                  <a:avLst/>
                </a:prstGeom>
                <a:noFill/>
                <a:ln w="25400" algn="ctr">
                  <a:solidFill>
                    <a:schemeClr val="accent2"/>
                  </a:solidFill>
                  <a:round/>
                  <a:headEnd/>
                  <a:tailEnd type="arrow" w="med" len="med"/>
                </a:ln>
              </p:spPr>
            </p:cxnSp>
            <p:cxnSp>
              <p:nvCxnSpPr>
                <p:cNvPr id="131" name="Straight Arrow Connector 11"/>
                <p:cNvCxnSpPr>
                  <a:cxnSpLocks noChangeShapeType="1"/>
                </p:cNvCxnSpPr>
                <p:nvPr/>
              </p:nvCxnSpPr>
              <p:spPr bwMode="auto">
                <a:xfrm>
                  <a:off x="2957397" y="6058181"/>
                  <a:ext cx="0" cy="229934"/>
                </a:xfrm>
                <a:prstGeom prst="straightConnector1">
                  <a:avLst/>
                </a:prstGeom>
                <a:noFill/>
                <a:ln w="25400" algn="ctr">
                  <a:solidFill>
                    <a:schemeClr val="accent2"/>
                  </a:solidFill>
                  <a:round/>
                  <a:headEnd/>
                  <a:tailEnd type="arrow" w="med" len="med"/>
                </a:ln>
              </p:spPr>
            </p:cxnSp>
            <p:cxnSp>
              <p:nvCxnSpPr>
                <p:cNvPr id="132" name="Straight Arrow Connector 12"/>
                <p:cNvCxnSpPr>
                  <a:cxnSpLocks noChangeShapeType="1"/>
                </p:cNvCxnSpPr>
                <p:nvPr/>
              </p:nvCxnSpPr>
              <p:spPr bwMode="auto">
                <a:xfrm>
                  <a:off x="3700835" y="6058181"/>
                  <a:ext cx="0" cy="229934"/>
                </a:xfrm>
                <a:prstGeom prst="straightConnector1">
                  <a:avLst/>
                </a:prstGeom>
                <a:noFill/>
                <a:ln w="25400" algn="ctr">
                  <a:solidFill>
                    <a:schemeClr val="accent2"/>
                  </a:solidFill>
                  <a:round/>
                  <a:headEnd/>
                  <a:tailEnd type="arrow" w="med" len="med"/>
                </a:ln>
              </p:spPr>
            </p:cxnSp>
            <p:grpSp>
              <p:nvGrpSpPr>
                <p:cNvPr id="76" name="Group 13"/>
                <p:cNvGrpSpPr>
                  <a:grpSpLocks/>
                </p:cNvGrpSpPr>
                <p:nvPr/>
              </p:nvGrpSpPr>
              <p:grpSpPr bwMode="auto">
                <a:xfrm>
                  <a:off x="1557986" y="5550658"/>
                  <a:ext cx="2142849" cy="281776"/>
                  <a:chOff x="2362201" y="4248657"/>
                  <a:chExt cx="3733801" cy="560284"/>
                </a:xfrm>
              </p:grpSpPr>
              <p:cxnSp>
                <p:nvCxnSpPr>
                  <p:cNvPr id="151" name="Straight Arrow Connector 14"/>
                  <p:cNvCxnSpPr>
                    <a:cxnSpLocks noChangeShapeType="1"/>
                    <a:stCxn id="134" idx="3"/>
                    <a:endCxn id="128" idx="0"/>
                  </p:cNvCxnSpPr>
                  <p:nvPr/>
                </p:nvCxnSpPr>
                <p:spPr bwMode="auto">
                  <a:xfrm>
                    <a:off x="4191001" y="4248654"/>
                    <a:ext cx="1905000" cy="542076"/>
                  </a:xfrm>
                  <a:prstGeom prst="straightConnector1">
                    <a:avLst/>
                  </a:prstGeom>
                  <a:noFill/>
                  <a:ln w="25400" algn="ctr">
                    <a:solidFill>
                      <a:schemeClr val="accent2"/>
                    </a:solidFill>
                    <a:round/>
                    <a:headEnd/>
                    <a:tailEnd type="arrow" w="med" len="med"/>
                  </a:ln>
                </p:spPr>
              </p:cxnSp>
              <p:cxnSp>
                <p:nvCxnSpPr>
                  <p:cNvPr id="152" name="Straight Arrow Connector 15"/>
                  <p:cNvCxnSpPr>
                    <a:cxnSpLocks noChangeShapeType="1"/>
                    <a:stCxn id="134" idx="3"/>
                    <a:endCxn id="125" idx="0"/>
                  </p:cNvCxnSpPr>
                  <p:nvPr/>
                </p:nvCxnSpPr>
                <p:spPr bwMode="auto">
                  <a:xfrm>
                    <a:off x="4191001" y="4248657"/>
                    <a:ext cx="609600" cy="542076"/>
                  </a:xfrm>
                  <a:prstGeom prst="straightConnector1">
                    <a:avLst/>
                  </a:prstGeom>
                  <a:noFill/>
                  <a:ln w="25400" algn="ctr">
                    <a:solidFill>
                      <a:schemeClr val="accent2"/>
                    </a:solidFill>
                    <a:round/>
                    <a:headEnd/>
                    <a:tailEnd type="arrow" w="med" len="med"/>
                  </a:ln>
                </p:spPr>
              </p:cxnSp>
              <p:cxnSp>
                <p:nvCxnSpPr>
                  <p:cNvPr id="153" name="Straight Arrow Connector 16"/>
                  <p:cNvCxnSpPr>
                    <a:cxnSpLocks noChangeShapeType="1"/>
                    <a:stCxn id="134" idx="3"/>
                    <a:endCxn id="126" idx="0"/>
                  </p:cNvCxnSpPr>
                  <p:nvPr/>
                </p:nvCxnSpPr>
                <p:spPr bwMode="auto">
                  <a:xfrm flipH="1">
                    <a:off x="3581400" y="4248657"/>
                    <a:ext cx="609601" cy="542076"/>
                  </a:xfrm>
                  <a:prstGeom prst="straightConnector1">
                    <a:avLst/>
                  </a:prstGeom>
                  <a:noFill/>
                  <a:ln w="25400" algn="ctr">
                    <a:solidFill>
                      <a:schemeClr val="accent2"/>
                    </a:solidFill>
                    <a:round/>
                    <a:headEnd/>
                    <a:tailEnd type="arrow" w="med" len="med"/>
                  </a:ln>
                </p:spPr>
              </p:cxnSp>
              <p:cxnSp>
                <p:nvCxnSpPr>
                  <p:cNvPr id="154" name="Straight Arrow Connector 17"/>
                  <p:cNvCxnSpPr>
                    <a:cxnSpLocks noChangeShapeType="1"/>
                    <a:stCxn id="134" idx="3"/>
                  </p:cNvCxnSpPr>
                  <p:nvPr/>
                </p:nvCxnSpPr>
                <p:spPr bwMode="auto">
                  <a:xfrm flipH="1">
                    <a:off x="2362201" y="4248657"/>
                    <a:ext cx="1828800" cy="560284"/>
                  </a:xfrm>
                  <a:prstGeom prst="straightConnector1">
                    <a:avLst/>
                  </a:prstGeom>
                  <a:noFill/>
                  <a:ln w="25400" algn="ctr">
                    <a:solidFill>
                      <a:schemeClr val="accent2"/>
                    </a:solidFill>
                    <a:round/>
                    <a:headEnd/>
                    <a:tailEnd type="arrow" w="med" len="med"/>
                  </a:ln>
                </p:spPr>
              </p:cxnSp>
            </p:grpSp>
            <p:sp>
              <p:nvSpPr>
                <p:cNvPr id="134" name="Isosceles Triangle 19"/>
                <p:cNvSpPr>
                  <a:spLocks noChangeArrowheads="1"/>
                </p:cNvSpPr>
                <p:nvPr/>
              </p:nvSpPr>
              <p:spPr bwMode="auto">
                <a:xfrm>
                  <a:off x="2410407" y="5262740"/>
                  <a:ext cx="394274" cy="287922"/>
                </a:xfrm>
                <a:prstGeom prst="triangle">
                  <a:avLst>
                    <a:gd name="adj" fmla="val 50000"/>
                  </a:avLst>
                </a:prstGeom>
                <a:solidFill>
                  <a:srgbClr val="FF0000"/>
                </a:solidFill>
                <a:ln w="9525" algn="ctr">
                  <a:solidFill>
                    <a:schemeClr val="tx1"/>
                  </a:solidFill>
                  <a:round/>
                  <a:headEnd/>
                  <a:tailEnd/>
                </a:ln>
              </p:spPr>
              <p:txBody>
                <a:bodyPr/>
                <a:lstStyle/>
                <a:p>
                  <a:endParaRPr lang="vi-VN"/>
                </a:p>
              </p:txBody>
            </p:sp>
            <p:sp>
              <p:nvSpPr>
                <p:cNvPr id="135" name="TextBox 20"/>
                <p:cNvSpPr txBox="1">
                  <a:spLocks noChangeArrowheads="1"/>
                </p:cNvSpPr>
                <p:nvPr/>
              </p:nvSpPr>
              <p:spPr bwMode="auto">
                <a:xfrm>
                  <a:off x="203200" y="5330056"/>
                  <a:ext cx="753724" cy="307777"/>
                </a:xfrm>
                <a:prstGeom prst="rect">
                  <a:avLst/>
                </a:prstGeom>
                <a:noFill/>
                <a:ln w="9525">
                  <a:noFill/>
                  <a:miter lim="800000"/>
                  <a:headEnd/>
                  <a:tailEnd/>
                </a:ln>
              </p:spPr>
              <p:txBody>
                <a:bodyPr>
                  <a:spAutoFit/>
                </a:bodyPr>
                <a:lstStyle/>
                <a:p>
                  <a:pPr>
                    <a:buFontTx/>
                    <a:buNone/>
                  </a:pPr>
                  <a:r>
                    <a:rPr lang="en-US" sz="1400" dirty="0">
                      <a:solidFill>
                        <a:schemeClr val="bg2"/>
                      </a:solidFill>
                    </a:rPr>
                    <a:t>Depots</a:t>
                  </a:r>
                </a:p>
              </p:txBody>
            </p:sp>
            <p:sp>
              <p:nvSpPr>
                <p:cNvPr id="136" name="Isosceles Triangle 22"/>
                <p:cNvSpPr>
                  <a:spLocks noChangeArrowheads="1"/>
                </p:cNvSpPr>
                <p:nvPr/>
              </p:nvSpPr>
              <p:spPr bwMode="auto">
                <a:xfrm>
                  <a:off x="4152672" y="5829703"/>
                  <a:ext cx="262850" cy="183223"/>
                </a:xfrm>
                <a:prstGeom prst="triangle">
                  <a:avLst>
                    <a:gd name="adj" fmla="val 50000"/>
                  </a:avLst>
                </a:prstGeom>
                <a:solidFill>
                  <a:srgbClr val="92D050"/>
                </a:solidFill>
                <a:ln w="9525" algn="ctr">
                  <a:solidFill>
                    <a:schemeClr val="tx1"/>
                  </a:solidFill>
                  <a:round/>
                  <a:headEnd/>
                  <a:tailEnd/>
                </a:ln>
              </p:spPr>
              <p:txBody>
                <a:bodyPr/>
                <a:lstStyle/>
                <a:p>
                  <a:endParaRPr lang="vi-VN"/>
                </a:p>
              </p:txBody>
            </p:sp>
            <p:sp>
              <p:nvSpPr>
                <p:cNvPr id="137" name="Isosceles Triangle 23"/>
                <p:cNvSpPr>
                  <a:spLocks noChangeArrowheads="1"/>
                </p:cNvSpPr>
                <p:nvPr/>
              </p:nvSpPr>
              <p:spPr bwMode="auto">
                <a:xfrm>
                  <a:off x="5552084" y="5820542"/>
                  <a:ext cx="262850" cy="201545"/>
                </a:xfrm>
                <a:prstGeom prst="triangle">
                  <a:avLst>
                    <a:gd name="adj" fmla="val 50000"/>
                  </a:avLst>
                </a:prstGeom>
                <a:solidFill>
                  <a:srgbClr val="92D050"/>
                </a:solidFill>
                <a:ln w="9525" algn="ctr">
                  <a:solidFill>
                    <a:schemeClr val="tx1"/>
                  </a:solidFill>
                  <a:round/>
                  <a:headEnd/>
                  <a:tailEnd/>
                </a:ln>
              </p:spPr>
              <p:txBody>
                <a:bodyPr/>
                <a:lstStyle/>
                <a:p>
                  <a:endParaRPr lang="vi-VN"/>
                </a:p>
              </p:txBody>
            </p:sp>
            <p:cxnSp>
              <p:nvCxnSpPr>
                <p:cNvPr id="138" name="Straight Arrow Connector 26"/>
                <p:cNvCxnSpPr>
                  <a:cxnSpLocks noChangeShapeType="1"/>
                </p:cNvCxnSpPr>
                <p:nvPr/>
              </p:nvCxnSpPr>
              <p:spPr bwMode="auto">
                <a:xfrm>
                  <a:off x="4284097" y="6055442"/>
                  <a:ext cx="0" cy="229934"/>
                </a:xfrm>
                <a:prstGeom prst="straightConnector1">
                  <a:avLst/>
                </a:prstGeom>
                <a:noFill/>
                <a:ln w="25400" algn="ctr">
                  <a:solidFill>
                    <a:schemeClr val="accent2"/>
                  </a:solidFill>
                  <a:round/>
                  <a:headEnd/>
                  <a:tailEnd type="arrow" w="med" len="med"/>
                </a:ln>
              </p:spPr>
            </p:cxnSp>
            <p:grpSp>
              <p:nvGrpSpPr>
                <p:cNvPr id="80" name="Group 52"/>
                <p:cNvGrpSpPr>
                  <a:grpSpLocks/>
                </p:cNvGrpSpPr>
                <p:nvPr/>
              </p:nvGrpSpPr>
              <p:grpSpPr bwMode="auto">
                <a:xfrm>
                  <a:off x="4929371" y="5820542"/>
                  <a:ext cx="262850" cy="464835"/>
                  <a:chOff x="5998760" y="5142697"/>
                  <a:chExt cx="331974" cy="568951"/>
                </a:xfrm>
              </p:grpSpPr>
              <p:sp>
                <p:nvSpPr>
                  <p:cNvPr id="149" name="Isosceles Triangle 24"/>
                  <p:cNvSpPr>
                    <a:spLocks noChangeArrowheads="1"/>
                  </p:cNvSpPr>
                  <p:nvPr/>
                </p:nvSpPr>
                <p:spPr bwMode="auto">
                  <a:xfrm>
                    <a:off x="5998760" y="5142697"/>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vi-VN"/>
                  </a:p>
                </p:txBody>
              </p:sp>
              <p:cxnSp>
                <p:nvCxnSpPr>
                  <p:cNvPr id="150" name="Straight Arrow Connector 27"/>
                  <p:cNvCxnSpPr>
                    <a:cxnSpLocks noChangeShapeType="1"/>
                  </p:cNvCxnSpPr>
                  <p:nvPr/>
                </p:nvCxnSpPr>
                <p:spPr bwMode="auto">
                  <a:xfrm>
                    <a:off x="6155542" y="5430212"/>
                    <a:ext cx="0" cy="281436"/>
                  </a:xfrm>
                  <a:prstGeom prst="straightConnector1">
                    <a:avLst/>
                  </a:prstGeom>
                  <a:noFill/>
                  <a:ln w="25400" algn="ctr">
                    <a:solidFill>
                      <a:schemeClr val="accent2"/>
                    </a:solidFill>
                    <a:round/>
                    <a:headEnd/>
                    <a:tailEnd type="arrow" w="med" len="med"/>
                  </a:ln>
                </p:spPr>
              </p:cxnSp>
            </p:grpSp>
            <p:cxnSp>
              <p:nvCxnSpPr>
                <p:cNvPr id="140" name="Straight Arrow Connector 28"/>
                <p:cNvCxnSpPr>
                  <a:cxnSpLocks noChangeShapeType="1"/>
                </p:cNvCxnSpPr>
                <p:nvPr/>
              </p:nvCxnSpPr>
              <p:spPr bwMode="auto">
                <a:xfrm>
                  <a:off x="5683509" y="6055442"/>
                  <a:ext cx="0" cy="229934"/>
                </a:xfrm>
                <a:prstGeom prst="straightConnector1">
                  <a:avLst/>
                </a:prstGeom>
                <a:noFill/>
                <a:ln w="25400" algn="ctr">
                  <a:solidFill>
                    <a:schemeClr val="accent2"/>
                  </a:solidFill>
                  <a:round/>
                  <a:headEnd/>
                  <a:tailEnd type="arrow" w="med" len="med"/>
                </a:ln>
              </p:spPr>
            </p:cxnSp>
            <p:sp>
              <p:nvSpPr>
                <p:cNvPr id="144" name="Isosceles Triangle 35"/>
                <p:cNvSpPr>
                  <a:spLocks noChangeArrowheads="1"/>
                </p:cNvSpPr>
                <p:nvPr/>
              </p:nvSpPr>
              <p:spPr bwMode="auto">
                <a:xfrm>
                  <a:off x="4850273" y="5314582"/>
                  <a:ext cx="394274" cy="287922"/>
                </a:xfrm>
                <a:prstGeom prst="triangle">
                  <a:avLst>
                    <a:gd name="adj" fmla="val 50000"/>
                  </a:avLst>
                </a:prstGeom>
                <a:solidFill>
                  <a:srgbClr val="FF0000"/>
                </a:solidFill>
                <a:ln w="9525" algn="ctr">
                  <a:solidFill>
                    <a:schemeClr val="tx1"/>
                  </a:solidFill>
                  <a:round/>
                  <a:headEnd/>
                  <a:tailEnd/>
                </a:ln>
              </p:spPr>
              <p:txBody>
                <a:bodyPr/>
                <a:lstStyle/>
                <a:p>
                  <a:endParaRPr lang="vi-VN"/>
                </a:p>
              </p:txBody>
            </p:sp>
            <p:sp>
              <p:nvSpPr>
                <p:cNvPr id="145" name="Isosceles Triangle 144"/>
                <p:cNvSpPr/>
                <p:nvPr/>
              </p:nvSpPr>
              <p:spPr bwMode="auto">
                <a:xfrm>
                  <a:off x="3592894" y="4883728"/>
                  <a:ext cx="477588" cy="348740"/>
                </a:xfrm>
                <a:prstGeom prst="triangle">
                  <a:avLst/>
                </a:prstGeom>
                <a:solidFill>
                  <a:srgbClr val="0070C0"/>
                </a:solidFill>
                <a:ln w="9525" cap="flat" cmpd="sng" algn="ctr">
                  <a:solidFill>
                    <a:schemeClr val="tx1"/>
                  </a:solidFill>
                  <a:prstDash val="solid"/>
                  <a:round/>
                  <a:headEnd type="none" w="med" len="med"/>
                  <a:tailEnd type="none" w="med" len="med"/>
                </a:ln>
                <a:effectLst/>
              </p:spPr>
              <p:txBody>
                <a:bodyPr/>
                <a:lstStyle/>
                <a:p>
                  <a:endParaRPr lang="vi-VN"/>
                </a:p>
              </p:txBody>
            </p:sp>
            <p:cxnSp>
              <p:nvCxnSpPr>
                <p:cNvPr id="146" name="Straight Arrow Connector 45"/>
                <p:cNvCxnSpPr>
                  <a:cxnSpLocks noChangeShapeType="1"/>
                  <a:stCxn id="145" idx="3"/>
                  <a:endCxn id="134" idx="5"/>
                </p:cNvCxnSpPr>
                <p:nvPr/>
              </p:nvCxnSpPr>
              <p:spPr bwMode="auto">
                <a:xfrm flipH="1">
                  <a:off x="2706113" y="5232508"/>
                  <a:ext cx="1125643" cy="174192"/>
                </a:xfrm>
                <a:prstGeom prst="straightConnector1">
                  <a:avLst/>
                </a:prstGeom>
                <a:noFill/>
                <a:ln w="25400" algn="ctr">
                  <a:solidFill>
                    <a:schemeClr val="accent2"/>
                  </a:solidFill>
                  <a:round/>
                  <a:headEnd/>
                  <a:tailEnd type="arrow" w="med" len="med"/>
                </a:ln>
              </p:spPr>
            </p:cxnSp>
            <p:cxnSp>
              <p:nvCxnSpPr>
                <p:cNvPr id="147" name="Straight Arrow Connector 48"/>
                <p:cNvCxnSpPr>
                  <a:cxnSpLocks noChangeShapeType="1"/>
                  <a:stCxn id="145" idx="3"/>
                  <a:endCxn id="144" idx="1"/>
                </p:cNvCxnSpPr>
                <p:nvPr/>
              </p:nvCxnSpPr>
              <p:spPr bwMode="auto">
                <a:xfrm>
                  <a:off x="3831756" y="5232508"/>
                  <a:ext cx="1117085" cy="226035"/>
                </a:xfrm>
                <a:prstGeom prst="straightConnector1">
                  <a:avLst/>
                </a:prstGeom>
                <a:noFill/>
                <a:ln w="25400" algn="ctr">
                  <a:solidFill>
                    <a:schemeClr val="accent2"/>
                  </a:solidFill>
                  <a:round/>
                  <a:headEnd/>
                  <a:tailEnd type="arrow" w="med" len="med"/>
                </a:ln>
              </p:spPr>
            </p:cxnSp>
            <p:sp>
              <p:nvSpPr>
                <p:cNvPr id="148" name="TextBox 53"/>
                <p:cNvSpPr txBox="1">
                  <a:spLocks noChangeArrowheads="1"/>
                </p:cNvSpPr>
                <p:nvPr/>
              </p:nvSpPr>
              <p:spPr bwMode="auto">
                <a:xfrm>
                  <a:off x="203200" y="4874302"/>
                  <a:ext cx="1508337" cy="523220"/>
                </a:xfrm>
                <a:prstGeom prst="rect">
                  <a:avLst/>
                </a:prstGeom>
                <a:noFill/>
                <a:ln w="9525">
                  <a:noFill/>
                  <a:miter lim="800000"/>
                  <a:headEnd/>
                  <a:tailEnd/>
                </a:ln>
              </p:spPr>
              <p:txBody>
                <a:bodyPr>
                  <a:spAutoFit/>
                </a:bodyPr>
                <a:lstStyle/>
                <a:p>
                  <a:pPr>
                    <a:buFontTx/>
                    <a:buNone/>
                  </a:pPr>
                  <a:r>
                    <a:rPr lang="en-US" sz="1400" dirty="0">
                      <a:solidFill>
                        <a:schemeClr val="bg2"/>
                      </a:solidFill>
                    </a:rPr>
                    <a:t>Central warehouse</a:t>
                  </a:r>
                </a:p>
              </p:txBody>
            </p:sp>
            <p:grpSp>
              <p:nvGrpSpPr>
                <p:cNvPr id="81" name="Group 186"/>
                <p:cNvGrpSpPr/>
                <p:nvPr/>
              </p:nvGrpSpPr>
              <p:grpSpPr>
                <a:xfrm>
                  <a:off x="1719730" y="6335128"/>
                  <a:ext cx="3883811" cy="66202"/>
                  <a:chOff x="2131477" y="4324517"/>
                  <a:chExt cx="3883811" cy="66202"/>
                </a:xfrm>
              </p:grpSpPr>
              <p:sp>
                <p:nvSpPr>
                  <p:cNvPr id="155" name="AutoShape 138"/>
                  <p:cNvSpPr>
                    <a:spLocks noChangeArrowheads="1"/>
                  </p:cNvSpPr>
                  <p:nvPr/>
                </p:nvSpPr>
                <p:spPr bwMode="auto">
                  <a:xfrm>
                    <a:off x="2131477" y="433187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56" name="AutoShape 139"/>
                  <p:cNvSpPr>
                    <a:spLocks noChangeArrowheads="1"/>
                  </p:cNvSpPr>
                  <p:nvPr/>
                </p:nvSpPr>
                <p:spPr bwMode="auto">
                  <a:xfrm>
                    <a:off x="2254423" y="433187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57" name="AutoShape 140"/>
                  <p:cNvSpPr>
                    <a:spLocks noChangeArrowheads="1"/>
                  </p:cNvSpPr>
                  <p:nvPr/>
                </p:nvSpPr>
                <p:spPr bwMode="auto">
                  <a:xfrm>
                    <a:off x="2377368" y="4330822"/>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58" name="AutoShape 141"/>
                  <p:cNvSpPr>
                    <a:spLocks noChangeArrowheads="1"/>
                  </p:cNvSpPr>
                  <p:nvPr/>
                </p:nvSpPr>
                <p:spPr bwMode="auto">
                  <a:xfrm>
                    <a:off x="2500313" y="4330822"/>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59" name="AutoShape 142"/>
                  <p:cNvSpPr>
                    <a:spLocks noChangeArrowheads="1"/>
                  </p:cNvSpPr>
                  <p:nvPr/>
                </p:nvSpPr>
                <p:spPr bwMode="auto">
                  <a:xfrm>
                    <a:off x="2624309" y="433187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60" name="AutoShape 143"/>
                  <p:cNvSpPr>
                    <a:spLocks noChangeArrowheads="1"/>
                  </p:cNvSpPr>
                  <p:nvPr/>
                </p:nvSpPr>
                <p:spPr bwMode="auto">
                  <a:xfrm>
                    <a:off x="2747254" y="433187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61" name="AutoShape 144"/>
                  <p:cNvSpPr>
                    <a:spLocks noChangeArrowheads="1"/>
                  </p:cNvSpPr>
                  <p:nvPr/>
                </p:nvSpPr>
                <p:spPr bwMode="auto">
                  <a:xfrm>
                    <a:off x="2870200" y="4330822"/>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62" name="AutoShape 145"/>
                  <p:cNvSpPr>
                    <a:spLocks noChangeArrowheads="1"/>
                  </p:cNvSpPr>
                  <p:nvPr/>
                </p:nvSpPr>
                <p:spPr bwMode="auto">
                  <a:xfrm>
                    <a:off x="2993145" y="4330822"/>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63" name="AutoShape 146"/>
                  <p:cNvSpPr>
                    <a:spLocks noChangeArrowheads="1"/>
                  </p:cNvSpPr>
                  <p:nvPr/>
                </p:nvSpPr>
                <p:spPr bwMode="auto">
                  <a:xfrm>
                    <a:off x="3115039" y="433187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64" name="AutoShape 147"/>
                  <p:cNvSpPr>
                    <a:spLocks noChangeArrowheads="1"/>
                  </p:cNvSpPr>
                  <p:nvPr/>
                </p:nvSpPr>
                <p:spPr bwMode="auto">
                  <a:xfrm>
                    <a:off x="3237985" y="433187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65" name="AutoShape 148"/>
                  <p:cNvSpPr>
                    <a:spLocks noChangeArrowheads="1"/>
                  </p:cNvSpPr>
                  <p:nvPr/>
                </p:nvSpPr>
                <p:spPr bwMode="auto">
                  <a:xfrm>
                    <a:off x="3360930" y="4330822"/>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66" name="AutoShape 149"/>
                  <p:cNvSpPr>
                    <a:spLocks noChangeArrowheads="1"/>
                  </p:cNvSpPr>
                  <p:nvPr/>
                </p:nvSpPr>
                <p:spPr bwMode="auto">
                  <a:xfrm>
                    <a:off x="3483876" y="4330822"/>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67" name="AutoShape 150"/>
                  <p:cNvSpPr>
                    <a:spLocks noChangeArrowheads="1"/>
                  </p:cNvSpPr>
                  <p:nvPr/>
                </p:nvSpPr>
                <p:spPr bwMode="auto">
                  <a:xfrm>
                    <a:off x="3607872" y="433187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68" name="AutoShape 151"/>
                  <p:cNvSpPr>
                    <a:spLocks noChangeArrowheads="1"/>
                  </p:cNvSpPr>
                  <p:nvPr/>
                </p:nvSpPr>
                <p:spPr bwMode="auto">
                  <a:xfrm>
                    <a:off x="3730817" y="4331873"/>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69" name="AutoShape 152"/>
                  <p:cNvSpPr>
                    <a:spLocks noChangeArrowheads="1"/>
                  </p:cNvSpPr>
                  <p:nvPr/>
                </p:nvSpPr>
                <p:spPr bwMode="auto">
                  <a:xfrm>
                    <a:off x="3853763" y="4330822"/>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70" name="AutoShape 153"/>
                  <p:cNvSpPr>
                    <a:spLocks noChangeArrowheads="1"/>
                  </p:cNvSpPr>
                  <p:nvPr/>
                </p:nvSpPr>
                <p:spPr bwMode="auto">
                  <a:xfrm>
                    <a:off x="3976708" y="4330822"/>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71" name="AutoShape 154"/>
                  <p:cNvSpPr>
                    <a:spLocks noChangeArrowheads="1"/>
                  </p:cNvSpPr>
                  <p:nvPr/>
                </p:nvSpPr>
                <p:spPr bwMode="auto">
                  <a:xfrm>
                    <a:off x="4111212" y="432556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72" name="AutoShape 155"/>
                  <p:cNvSpPr>
                    <a:spLocks noChangeArrowheads="1"/>
                  </p:cNvSpPr>
                  <p:nvPr/>
                </p:nvSpPr>
                <p:spPr bwMode="auto">
                  <a:xfrm>
                    <a:off x="4234157" y="432556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73" name="AutoShape 156"/>
                  <p:cNvSpPr>
                    <a:spLocks noChangeArrowheads="1"/>
                  </p:cNvSpPr>
                  <p:nvPr/>
                </p:nvSpPr>
                <p:spPr bwMode="auto">
                  <a:xfrm>
                    <a:off x="4357102" y="4324517"/>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74" name="AutoShape 157"/>
                  <p:cNvSpPr>
                    <a:spLocks noChangeArrowheads="1"/>
                  </p:cNvSpPr>
                  <p:nvPr/>
                </p:nvSpPr>
                <p:spPr bwMode="auto">
                  <a:xfrm>
                    <a:off x="4480048" y="4324517"/>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75" name="AutoShape 158"/>
                  <p:cNvSpPr>
                    <a:spLocks noChangeArrowheads="1"/>
                  </p:cNvSpPr>
                  <p:nvPr/>
                </p:nvSpPr>
                <p:spPr bwMode="auto">
                  <a:xfrm>
                    <a:off x="4604044" y="432556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76" name="AutoShape 159"/>
                  <p:cNvSpPr>
                    <a:spLocks noChangeArrowheads="1"/>
                  </p:cNvSpPr>
                  <p:nvPr/>
                </p:nvSpPr>
                <p:spPr bwMode="auto">
                  <a:xfrm>
                    <a:off x="4726989" y="432556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77" name="AutoShape 160"/>
                  <p:cNvSpPr>
                    <a:spLocks noChangeArrowheads="1"/>
                  </p:cNvSpPr>
                  <p:nvPr/>
                </p:nvSpPr>
                <p:spPr bwMode="auto">
                  <a:xfrm>
                    <a:off x="4849935" y="4324517"/>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78" name="AutoShape 161"/>
                  <p:cNvSpPr>
                    <a:spLocks noChangeArrowheads="1"/>
                  </p:cNvSpPr>
                  <p:nvPr/>
                </p:nvSpPr>
                <p:spPr bwMode="auto">
                  <a:xfrm>
                    <a:off x="4972880" y="4324517"/>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79" name="AutoShape 162"/>
                  <p:cNvSpPr>
                    <a:spLocks noChangeArrowheads="1"/>
                  </p:cNvSpPr>
                  <p:nvPr/>
                </p:nvSpPr>
                <p:spPr bwMode="auto">
                  <a:xfrm>
                    <a:off x="5094774" y="432556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80" name="AutoShape 163"/>
                  <p:cNvSpPr>
                    <a:spLocks noChangeArrowheads="1"/>
                  </p:cNvSpPr>
                  <p:nvPr/>
                </p:nvSpPr>
                <p:spPr bwMode="auto">
                  <a:xfrm>
                    <a:off x="5217720" y="432556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81" name="AutoShape 164"/>
                  <p:cNvSpPr>
                    <a:spLocks noChangeArrowheads="1"/>
                  </p:cNvSpPr>
                  <p:nvPr/>
                </p:nvSpPr>
                <p:spPr bwMode="auto">
                  <a:xfrm>
                    <a:off x="5337745" y="4329257"/>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82" name="AutoShape 165"/>
                  <p:cNvSpPr>
                    <a:spLocks noChangeArrowheads="1"/>
                  </p:cNvSpPr>
                  <p:nvPr/>
                </p:nvSpPr>
                <p:spPr bwMode="auto">
                  <a:xfrm>
                    <a:off x="5463611" y="4324517"/>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83" name="AutoShape 166"/>
                  <p:cNvSpPr>
                    <a:spLocks noChangeArrowheads="1"/>
                  </p:cNvSpPr>
                  <p:nvPr/>
                </p:nvSpPr>
                <p:spPr bwMode="auto">
                  <a:xfrm>
                    <a:off x="5587607" y="432556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84" name="AutoShape 167"/>
                  <p:cNvSpPr>
                    <a:spLocks noChangeArrowheads="1"/>
                  </p:cNvSpPr>
                  <p:nvPr/>
                </p:nvSpPr>
                <p:spPr bwMode="auto">
                  <a:xfrm>
                    <a:off x="5710552" y="4325568"/>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85" name="AutoShape 168"/>
                  <p:cNvSpPr>
                    <a:spLocks noChangeArrowheads="1"/>
                  </p:cNvSpPr>
                  <p:nvPr/>
                </p:nvSpPr>
                <p:spPr bwMode="auto">
                  <a:xfrm>
                    <a:off x="5833497" y="4324517"/>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sp>
                <p:nvSpPr>
                  <p:cNvPr id="186" name="AutoShape 169"/>
                  <p:cNvSpPr>
                    <a:spLocks noChangeArrowheads="1"/>
                  </p:cNvSpPr>
                  <p:nvPr/>
                </p:nvSpPr>
                <p:spPr bwMode="auto">
                  <a:xfrm>
                    <a:off x="5956442" y="4324517"/>
                    <a:ext cx="58846" cy="58846"/>
                  </a:xfrm>
                  <a:prstGeom prst="cube">
                    <a:avLst>
                      <a:gd name="adj" fmla="val 2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Tx/>
                      <a:buNone/>
                    </a:pPr>
                    <a:endParaRPr lang="vi-VN" sz="1800">
                      <a:solidFill>
                        <a:srgbClr val="000000"/>
                      </a:solidFill>
                    </a:endParaRPr>
                  </a:p>
                </p:txBody>
              </p:sp>
            </p:grpSp>
            <p:sp>
              <p:nvSpPr>
                <p:cNvPr id="191" name="Rectangle 190"/>
                <p:cNvSpPr/>
                <p:nvPr/>
              </p:nvSpPr>
              <p:spPr>
                <a:xfrm>
                  <a:off x="233101" y="4796961"/>
                  <a:ext cx="6067091" cy="1800391"/>
                </a:xfrm>
                <a:prstGeom prst="rect">
                  <a:avLst/>
                </a:prstGeom>
                <a:noFill/>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Georgia" pitchFamily="18" charset="0"/>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Multi-echelon Literature</a:t>
            </a:r>
            <a:endParaRPr lang="vi-VN" dirty="0"/>
          </a:p>
        </p:txBody>
      </p:sp>
      <p:sp>
        <p:nvSpPr>
          <p:cNvPr id="3" name="Content Placeholder 2"/>
          <p:cNvSpPr>
            <a:spLocks noGrp="1"/>
          </p:cNvSpPr>
          <p:nvPr>
            <p:ph idx="1"/>
          </p:nvPr>
        </p:nvSpPr>
        <p:spPr>
          <a:xfrm>
            <a:off x="395288" y="1700213"/>
            <a:ext cx="8353176" cy="4897437"/>
          </a:xfrm>
        </p:spPr>
        <p:txBody>
          <a:bodyPr/>
          <a:lstStyle/>
          <a:p>
            <a:r>
              <a:rPr lang="en-US" dirty="0"/>
              <a:t>One-for-one ordering policies</a:t>
            </a:r>
          </a:p>
          <a:p>
            <a:pPr lvl="1"/>
            <a:r>
              <a:rPr lang="en-US" dirty="0" err="1"/>
              <a:t>Sherbrooke</a:t>
            </a:r>
            <a:r>
              <a:rPr lang="en-US" dirty="0"/>
              <a:t> (1968), Graves (1985), </a:t>
            </a:r>
            <a:r>
              <a:rPr lang="en-US" dirty="0" err="1"/>
              <a:t>Svoronos</a:t>
            </a:r>
            <a:r>
              <a:rPr lang="en-US" dirty="0"/>
              <a:t> and </a:t>
            </a:r>
            <a:r>
              <a:rPr lang="en-US" dirty="0" err="1"/>
              <a:t>Zipkin</a:t>
            </a:r>
            <a:r>
              <a:rPr lang="en-US" dirty="0"/>
              <a:t> (1968), </a:t>
            </a:r>
            <a:r>
              <a:rPr lang="en-US" dirty="0" err="1"/>
              <a:t>Simchi</a:t>
            </a:r>
            <a:r>
              <a:rPr lang="en-US" dirty="0"/>
              <a:t>-Levi and Zhao (2005)    </a:t>
            </a:r>
          </a:p>
          <a:p>
            <a:r>
              <a:rPr lang="en-US" dirty="0"/>
              <a:t>Batch ordering policies</a:t>
            </a:r>
          </a:p>
          <a:p>
            <a:pPr lvl="1"/>
            <a:r>
              <a:rPr lang="en-US" dirty="0" err="1"/>
              <a:t>Zipkin</a:t>
            </a:r>
            <a:r>
              <a:rPr lang="en-US" dirty="0"/>
              <a:t> (1986), </a:t>
            </a:r>
            <a:r>
              <a:rPr lang="en-US" dirty="0" err="1"/>
              <a:t>Axsater</a:t>
            </a:r>
            <a:r>
              <a:rPr lang="en-US" dirty="0"/>
              <a:t> (1993)</a:t>
            </a:r>
          </a:p>
          <a:p>
            <a:pPr lvl="1"/>
            <a:r>
              <a:rPr lang="en-US" dirty="0" err="1"/>
              <a:t>Caglar</a:t>
            </a:r>
            <a:r>
              <a:rPr lang="en-US" dirty="0"/>
              <a:t>, Li and </a:t>
            </a:r>
            <a:r>
              <a:rPr lang="en-US" dirty="0" err="1"/>
              <a:t>Simchi</a:t>
            </a:r>
            <a:r>
              <a:rPr lang="en-US" dirty="0"/>
              <a:t>-Levi (2004), </a:t>
            </a:r>
            <a:r>
              <a:rPr lang="en-US" dirty="0" err="1"/>
              <a:t>Caggiano</a:t>
            </a:r>
            <a:r>
              <a:rPr lang="en-US" dirty="0"/>
              <a:t>, Jackson, </a:t>
            </a:r>
            <a:r>
              <a:rPr lang="en-US" dirty="0" err="1"/>
              <a:t>Muckstadt</a:t>
            </a:r>
            <a:r>
              <a:rPr lang="en-US" dirty="0"/>
              <a:t>, and </a:t>
            </a:r>
            <a:r>
              <a:rPr lang="en-US" dirty="0" err="1"/>
              <a:t>Rappold</a:t>
            </a:r>
            <a:r>
              <a:rPr lang="en-US" dirty="0"/>
              <a:t> (2007)</a:t>
            </a:r>
          </a:p>
          <a:p>
            <a:r>
              <a:rPr lang="en-US" dirty="0"/>
              <a:t>Reviews </a:t>
            </a:r>
          </a:p>
          <a:p>
            <a:pPr lvl="1"/>
            <a:r>
              <a:rPr lang="en-US" dirty="0" err="1"/>
              <a:t>Zipkin</a:t>
            </a:r>
            <a:r>
              <a:rPr lang="en-US" dirty="0"/>
              <a:t> (2000), </a:t>
            </a:r>
            <a:r>
              <a:rPr lang="en-US" dirty="0" err="1"/>
              <a:t>Muckstadt</a:t>
            </a:r>
            <a:r>
              <a:rPr lang="en-US" dirty="0"/>
              <a:t> (2005), </a:t>
            </a:r>
            <a:r>
              <a:rPr lang="en-US" dirty="0" err="1"/>
              <a:t>Simchi</a:t>
            </a:r>
            <a:r>
              <a:rPr lang="en-US" dirty="0"/>
              <a:t>-Levi and Zhao (2011)</a:t>
            </a:r>
          </a:p>
          <a:p>
            <a:pPr marL="0" indent="0">
              <a:buNone/>
            </a:pPr>
            <a:endParaRPr lang="vi-VN" dirty="0"/>
          </a:p>
        </p:txBody>
      </p:sp>
      <p:sp>
        <p:nvSpPr>
          <p:cNvPr id="4" name="Slide Number Placeholder 1"/>
          <p:cNvSpPr txBox="1">
            <a:spLocks/>
          </p:cNvSpPr>
          <p:nvPr/>
        </p:nvSpPr>
        <p:spPr>
          <a:xfrm>
            <a:off x="8278175" y="6324600"/>
            <a:ext cx="1752600" cy="457200"/>
          </a:xfrm>
          <a:prstGeom prst="rect">
            <a:avLst/>
          </a:prstGeom>
          <a:noFill/>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015B18D-C0AE-454E-8E73-6CD875D4EEEE}" type="slidenum">
              <a:rPr lang="en-US" smtClean="0"/>
              <a:pPr/>
              <a:t>16</a:t>
            </a:fld>
            <a:endParaRPr lang="en-US" dirty="0"/>
          </a:p>
        </p:txBody>
      </p:sp>
    </p:spTree>
    <p:extLst>
      <p:ext uri="{BB962C8B-B14F-4D97-AF65-F5344CB8AC3E}">
        <p14:creationId xmlns:p14="http://schemas.microsoft.com/office/powerpoint/2010/main" val="570052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Uniqueness of Clinical Trial Supply Chains I</a:t>
            </a:r>
          </a:p>
        </p:txBody>
      </p:sp>
      <mc:AlternateContent xmlns:mc="http://schemas.openxmlformats.org/markup-compatibility/2006" xmlns:a14="http://schemas.microsoft.com/office/drawing/2010/main">
        <mc:Choice Requires="a14">
          <p:sp>
            <p:nvSpPr>
              <p:cNvPr id="23556" name="Content Placeholder 2"/>
              <p:cNvSpPr>
                <a:spLocks noGrp="1"/>
              </p:cNvSpPr>
              <p:nvPr>
                <p:ph idx="1"/>
              </p:nvPr>
            </p:nvSpPr>
            <p:spPr>
              <a:xfrm>
                <a:off x="395288" y="1700213"/>
                <a:ext cx="7777112" cy="4897437"/>
              </a:xfrm>
            </p:spPr>
            <p:txBody>
              <a:bodyPr/>
              <a:lstStyle/>
              <a:p>
                <a:r>
                  <a:rPr lang="en-US" dirty="0"/>
                  <a:t>Finite patient horizon, </a:t>
                </a:r>
                <a14:m>
                  <m:oMath xmlns:m="http://schemas.openxmlformats.org/officeDocument/2006/math">
                    <m:r>
                      <a:rPr lang="en-US" b="0" i="1" smtClean="0">
                        <a:latin typeface="Cambria Math"/>
                      </a:rPr>
                      <m:t>𝑆</m:t>
                    </m:r>
                  </m:oMath>
                </a14:m>
                <a:endParaRPr lang="en-US" i="1" dirty="0"/>
              </a:p>
              <a:p>
                <a:pPr lvl="1"/>
                <a:r>
                  <a:rPr lang="en-US" dirty="0"/>
                  <a:t>Recruitment is closed as soon as </a:t>
                </a:r>
                <a14:m>
                  <m:oMath xmlns:m="http://schemas.openxmlformats.org/officeDocument/2006/math">
                    <m:r>
                      <a:rPr lang="en-US" b="0" i="1" smtClean="0">
                        <a:latin typeface="Cambria Math"/>
                      </a:rPr>
                      <m:t>𝑆</m:t>
                    </m:r>
                  </m:oMath>
                </a14:m>
                <a:r>
                  <a:rPr lang="en-US" dirty="0"/>
                  <a:t> patients (the sample size) are recruited from all sites </a:t>
                </a:r>
              </a:p>
              <a:p>
                <a:pPr lvl="1"/>
                <a:endParaRPr lang="en-US" sz="1000" dirty="0"/>
              </a:p>
              <a:p>
                <a:r>
                  <a:rPr lang="en-US" dirty="0"/>
                  <a:t>Inflexible production: one production batch before trial starts</a:t>
                </a:r>
              </a:p>
              <a:p>
                <a:pPr lvl="1"/>
                <a:endParaRPr lang="en-US" sz="1000" dirty="0"/>
              </a:p>
              <a:p>
                <a:r>
                  <a:rPr lang="en-US" dirty="0"/>
                  <a:t>No cross and back shipping (discouraged by FDA regulations)</a:t>
                </a:r>
              </a:p>
              <a:p>
                <a:endParaRPr lang="en-US" dirty="0"/>
              </a:p>
              <a:p>
                <a:pPr marL="0" indent="0">
                  <a:buNone/>
                </a:pPr>
                <a:endParaRPr lang="en-US" dirty="0"/>
              </a:p>
            </p:txBody>
          </p:sp>
        </mc:Choice>
        <mc:Fallback xmlns="">
          <p:sp>
            <p:nvSpPr>
              <p:cNvPr id="23556" name="Content Placeholder 2"/>
              <p:cNvSpPr>
                <a:spLocks noGrp="1" noRot="1" noChangeAspect="1" noMove="1" noResize="1" noEditPoints="1" noAdjustHandles="1" noChangeArrowheads="1" noChangeShapeType="1" noTextEdit="1"/>
              </p:cNvSpPr>
              <p:nvPr>
                <p:ph idx="1"/>
              </p:nvPr>
            </p:nvSpPr>
            <p:spPr>
              <a:xfrm>
                <a:off x="395288" y="1700213"/>
                <a:ext cx="7777112" cy="4897437"/>
              </a:xfrm>
              <a:blipFill rotWithShape="1">
                <a:blip r:embed="rId3"/>
                <a:stretch>
                  <a:fillRect l="-1411" t="-1245"/>
                </a:stretch>
              </a:blipFill>
            </p:spPr>
            <p:txBody>
              <a:bodyPr/>
              <a:lstStyle/>
              <a:p>
                <a:r>
                  <a:rPr lang="en-US">
                    <a:noFill/>
                  </a:rPr>
                  <a:t> </a:t>
                </a:r>
              </a:p>
            </p:txBody>
          </p:sp>
        </mc:Fallback>
      </mc:AlternateContent>
      <p:sp>
        <p:nvSpPr>
          <p:cNvPr id="5" name="Slide Number Placeholder 1"/>
          <p:cNvSpPr txBox="1">
            <a:spLocks/>
          </p:cNvSpPr>
          <p:nvPr/>
        </p:nvSpPr>
        <p:spPr>
          <a:xfrm>
            <a:off x="8278175" y="6324600"/>
            <a:ext cx="1752600" cy="457200"/>
          </a:xfrm>
          <a:prstGeom prst="rect">
            <a:avLst/>
          </a:prstGeom>
          <a:noFill/>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015B18D-C0AE-454E-8E73-6CD875D4EEEE}" type="slidenum">
              <a:rPr lang="en-US" smtClean="0"/>
              <a:pPr/>
              <a:t>17</a:t>
            </a:fld>
            <a:endParaRPr lang="en-US" dirty="0"/>
          </a:p>
        </p:txBody>
      </p:sp>
    </p:spTree>
    <p:extLst>
      <p:ext uri="{BB962C8B-B14F-4D97-AF65-F5344CB8AC3E}">
        <p14:creationId xmlns:p14="http://schemas.microsoft.com/office/powerpoint/2010/main" val="2039913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Uniqueness of Clinical Trial Supply Chains II</a:t>
            </a:r>
          </a:p>
        </p:txBody>
      </p:sp>
      <p:sp>
        <p:nvSpPr>
          <p:cNvPr id="23556" name="Content Placeholder 2"/>
          <p:cNvSpPr>
            <a:spLocks noGrp="1"/>
          </p:cNvSpPr>
          <p:nvPr>
            <p:ph idx="1"/>
          </p:nvPr>
        </p:nvSpPr>
        <p:spPr>
          <a:xfrm>
            <a:off x="395288" y="1700213"/>
            <a:ext cx="7777112" cy="4897437"/>
          </a:xfrm>
        </p:spPr>
        <p:txBody>
          <a:bodyPr/>
          <a:lstStyle/>
          <a:p>
            <a:r>
              <a:rPr lang="en-US" dirty="0"/>
              <a:t>Two fill rates (service levels)</a:t>
            </a:r>
          </a:p>
          <a:p>
            <a:pPr lvl="1"/>
            <a:r>
              <a:rPr lang="en-US" u="sng" dirty="0"/>
              <a:t>Immediate fill rate at sites</a:t>
            </a:r>
            <a:r>
              <a:rPr lang="en-US" dirty="0"/>
              <a:t>: % of patients for whom the investigative drug is available upon arrival</a:t>
            </a:r>
          </a:p>
          <a:p>
            <a:pPr lvl="1"/>
            <a:endParaRPr lang="en-US" dirty="0"/>
          </a:p>
          <a:p>
            <a:pPr lvl="1"/>
            <a:r>
              <a:rPr lang="en-US" u="sng" dirty="0"/>
              <a:t>Patient fill rate for the trial</a:t>
            </a:r>
            <a:r>
              <a:rPr lang="en-US" dirty="0"/>
              <a:t>: % of patients entering the trial who are eventually administered the drug</a:t>
            </a:r>
          </a:p>
          <a:p>
            <a:pPr lvl="2"/>
            <a:r>
              <a:rPr lang="en-US" dirty="0"/>
              <a:t>Patients can be rejected if the site and its supplying depot and central warehouse all run out of stock</a:t>
            </a:r>
          </a:p>
          <a:p>
            <a:endParaRPr lang="en-US" dirty="0"/>
          </a:p>
          <a:p>
            <a:endParaRPr lang="en-US" dirty="0"/>
          </a:p>
          <a:p>
            <a:pPr marL="0" indent="0">
              <a:buNone/>
            </a:pPr>
            <a:endParaRPr lang="en-US" dirty="0"/>
          </a:p>
        </p:txBody>
      </p:sp>
      <p:sp>
        <p:nvSpPr>
          <p:cNvPr id="5" name="Slide Number Placeholder 1"/>
          <p:cNvSpPr txBox="1">
            <a:spLocks/>
          </p:cNvSpPr>
          <p:nvPr/>
        </p:nvSpPr>
        <p:spPr>
          <a:xfrm>
            <a:off x="8278175" y="6324600"/>
            <a:ext cx="1752600" cy="457200"/>
          </a:xfrm>
          <a:prstGeom prst="rect">
            <a:avLst/>
          </a:prstGeom>
          <a:noFill/>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015B18D-C0AE-454E-8E73-6CD875D4EEEE}" type="slidenum">
              <a:rPr lang="en-US" smtClean="0"/>
              <a:pPr/>
              <a:t>18</a:t>
            </a:fld>
            <a:endParaRPr lang="en-US" dirty="0"/>
          </a:p>
        </p:txBody>
      </p:sp>
    </p:spTree>
    <p:extLst>
      <p:ext uri="{BB962C8B-B14F-4D97-AF65-F5344CB8AC3E}">
        <p14:creationId xmlns:p14="http://schemas.microsoft.com/office/powerpoint/2010/main" val="1442068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Inventory Strategy – Push</a:t>
            </a:r>
          </a:p>
        </p:txBody>
      </p:sp>
      <p:sp>
        <p:nvSpPr>
          <p:cNvPr id="3" name="Content Placeholder 2"/>
          <p:cNvSpPr>
            <a:spLocks noGrp="1"/>
          </p:cNvSpPr>
          <p:nvPr>
            <p:ph idx="1"/>
          </p:nvPr>
        </p:nvSpPr>
        <p:spPr>
          <a:xfrm>
            <a:off x="395288" y="1700213"/>
            <a:ext cx="7345064" cy="4897437"/>
          </a:xfrm>
        </p:spPr>
        <p:txBody>
          <a:bodyPr/>
          <a:lstStyle/>
          <a:p>
            <a:r>
              <a:rPr lang="en-US" sz="3200" dirty="0"/>
              <a:t>Push all medical packages to sites</a:t>
            </a:r>
          </a:p>
          <a:p>
            <a:endParaRPr lang="en-US" sz="3200" dirty="0">
              <a:solidFill>
                <a:schemeClr val="tx1"/>
              </a:solidFill>
            </a:endParaRPr>
          </a:p>
          <a:p>
            <a:endParaRPr lang="en-US" sz="3200" dirty="0">
              <a:solidFill>
                <a:schemeClr val="tx1"/>
              </a:solidFill>
            </a:endParaRPr>
          </a:p>
          <a:p>
            <a:endParaRPr lang="en-US" sz="3200" dirty="0">
              <a:solidFill>
                <a:schemeClr val="tx1"/>
              </a:solidFill>
            </a:endParaRPr>
          </a:p>
          <a:p>
            <a:r>
              <a:rPr lang="en-US" sz="3200" dirty="0"/>
              <a:t>High availability at sites, but</a:t>
            </a:r>
          </a:p>
          <a:p>
            <a:pPr lvl="1"/>
            <a:r>
              <a:rPr lang="en-US" sz="2800" dirty="0"/>
              <a:t>Some sites may stock out</a:t>
            </a:r>
          </a:p>
          <a:p>
            <a:pPr lvl="1"/>
            <a:r>
              <a:rPr lang="en-US" sz="2800" dirty="0"/>
              <a:t>Others have excessive inventory</a:t>
            </a:r>
          </a:p>
          <a:p>
            <a:r>
              <a:rPr lang="en-US" sz="3200" dirty="0"/>
              <a:t>Delay the trial and waste inventory </a:t>
            </a:r>
          </a:p>
        </p:txBody>
      </p:sp>
      <p:sp>
        <p:nvSpPr>
          <p:cNvPr id="15365" name="Slide Number Placeholder 1"/>
          <p:cNvSpPr>
            <a:spLocks noGrp="1"/>
          </p:cNvSpPr>
          <p:nvPr>
            <p:ph type="sldNum" sz="quarter" idx="4294967295"/>
          </p:nvPr>
        </p:nvSpPr>
        <p:spPr>
          <a:xfrm>
            <a:off x="8264265" y="6324600"/>
            <a:ext cx="1752600" cy="457200"/>
          </a:xfrm>
          <a:prstGeom prst="rect">
            <a:avLst/>
          </a:prstGeom>
          <a:noFill/>
        </p:spPr>
        <p:txBody>
          <a:bodyPr/>
          <a:lstStyle/>
          <a:p>
            <a:fld id="{FDEBE654-0E5C-4D23-802D-B428E71ED0D5}" type="slidenum">
              <a:rPr lang="en-US"/>
              <a:pPr/>
              <a:t>19</a:t>
            </a:fld>
            <a:endParaRPr lang="en-US" dirty="0"/>
          </a:p>
        </p:txBody>
      </p:sp>
      <p:grpSp>
        <p:nvGrpSpPr>
          <p:cNvPr id="2" name="Group 17"/>
          <p:cNvGrpSpPr>
            <a:grpSpLocks/>
          </p:cNvGrpSpPr>
          <p:nvPr/>
        </p:nvGrpSpPr>
        <p:grpSpPr bwMode="auto">
          <a:xfrm>
            <a:off x="428596" y="2870448"/>
            <a:ext cx="5943600" cy="990600"/>
            <a:chOff x="381000" y="4953000"/>
            <a:chExt cx="5943600" cy="990600"/>
          </a:xfrm>
        </p:grpSpPr>
        <p:grpSp>
          <p:nvGrpSpPr>
            <p:cNvPr id="4" name="Group 9"/>
            <p:cNvGrpSpPr>
              <a:grpSpLocks/>
            </p:cNvGrpSpPr>
            <p:nvPr/>
          </p:nvGrpSpPr>
          <p:grpSpPr bwMode="auto">
            <a:xfrm>
              <a:off x="381000" y="4953000"/>
              <a:ext cx="5943600" cy="533400"/>
              <a:chOff x="381000" y="4953000"/>
              <a:chExt cx="5943600" cy="533400"/>
            </a:xfrm>
          </p:grpSpPr>
          <p:sp>
            <p:nvSpPr>
              <p:cNvPr id="15371" name="Isosceles Triangle 4"/>
              <p:cNvSpPr>
                <a:spLocks noChangeArrowheads="1"/>
              </p:cNvSpPr>
              <p:nvPr/>
            </p:nvSpPr>
            <p:spPr bwMode="auto">
              <a:xfrm>
                <a:off x="1981200" y="4953000"/>
                <a:ext cx="609600" cy="533400"/>
              </a:xfrm>
              <a:prstGeom prst="triangle">
                <a:avLst>
                  <a:gd name="adj" fmla="val 50000"/>
                </a:avLst>
              </a:prstGeom>
              <a:solidFill>
                <a:srgbClr val="92D050"/>
              </a:solidFill>
              <a:ln w="9525" algn="ctr">
                <a:solidFill>
                  <a:schemeClr val="tx1"/>
                </a:solidFill>
                <a:round/>
                <a:headEnd/>
                <a:tailEnd/>
              </a:ln>
            </p:spPr>
            <p:txBody>
              <a:bodyPr/>
              <a:lstStyle/>
              <a:p>
                <a:endParaRPr lang="vi-VN"/>
              </a:p>
            </p:txBody>
          </p:sp>
          <p:sp>
            <p:nvSpPr>
              <p:cNvPr id="15372" name="Isosceles Triangle 5"/>
              <p:cNvSpPr>
                <a:spLocks noChangeArrowheads="1"/>
              </p:cNvSpPr>
              <p:nvPr/>
            </p:nvSpPr>
            <p:spPr bwMode="auto">
              <a:xfrm>
                <a:off x="4419600" y="4953000"/>
                <a:ext cx="609600" cy="533400"/>
              </a:xfrm>
              <a:prstGeom prst="triangle">
                <a:avLst>
                  <a:gd name="adj" fmla="val 50000"/>
                </a:avLst>
              </a:prstGeom>
              <a:solidFill>
                <a:srgbClr val="92D050"/>
              </a:solidFill>
              <a:ln w="9525" algn="ctr">
                <a:solidFill>
                  <a:schemeClr val="tx1"/>
                </a:solidFill>
                <a:round/>
                <a:headEnd/>
                <a:tailEnd/>
              </a:ln>
            </p:spPr>
            <p:txBody>
              <a:bodyPr/>
              <a:lstStyle/>
              <a:p>
                <a:endParaRPr lang="vi-VN"/>
              </a:p>
            </p:txBody>
          </p:sp>
          <p:sp>
            <p:nvSpPr>
              <p:cNvPr id="15373" name="Isosceles Triangle 6"/>
              <p:cNvSpPr>
                <a:spLocks noChangeArrowheads="1"/>
              </p:cNvSpPr>
              <p:nvPr/>
            </p:nvSpPr>
            <p:spPr bwMode="auto">
              <a:xfrm>
                <a:off x="3200400" y="4953000"/>
                <a:ext cx="609600" cy="533400"/>
              </a:xfrm>
              <a:prstGeom prst="triangle">
                <a:avLst>
                  <a:gd name="adj" fmla="val 50000"/>
                </a:avLst>
              </a:prstGeom>
              <a:solidFill>
                <a:srgbClr val="92D050"/>
              </a:solidFill>
              <a:ln w="9525" algn="ctr">
                <a:solidFill>
                  <a:schemeClr val="tx1"/>
                </a:solidFill>
                <a:round/>
                <a:headEnd/>
                <a:tailEnd/>
              </a:ln>
            </p:spPr>
            <p:txBody>
              <a:bodyPr/>
              <a:lstStyle/>
              <a:p>
                <a:endParaRPr lang="vi-VN"/>
              </a:p>
            </p:txBody>
          </p:sp>
          <p:sp>
            <p:nvSpPr>
              <p:cNvPr id="15374" name="TextBox 7"/>
              <p:cNvSpPr txBox="1">
                <a:spLocks noChangeArrowheads="1"/>
              </p:cNvSpPr>
              <p:nvPr/>
            </p:nvSpPr>
            <p:spPr bwMode="auto">
              <a:xfrm>
                <a:off x="381000" y="5029200"/>
                <a:ext cx="990600" cy="400110"/>
              </a:xfrm>
              <a:prstGeom prst="rect">
                <a:avLst/>
              </a:prstGeom>
              <a:noFill/>
              <a:ln w="9525">
                <a:noFill/>
                <a:miter lim="800000"/>
                <a:headEnd/>
                <a:tailEnd/>
              </a:ln>
            </p:spPr>
            <p:txBody>
              <a:bodyPr>
                <a:spAutoFit/>
              </a:bodyPr>
              <a:lstStyle/>
              <a:p>
                <a:pPr>
                  <a:buFontTx/>
                  <a:buNone/>
                </a:pPr>
                <a:r>
                  <a:rPr lang="en-US" dirty="0">
                    <a:solidFill>
                      <a:schemeClr val="bg2"/>
                    </a:solidFill>
                  </a:rPr>
                  <a:t>Sites</a:t>
                </a:r>
              </a:p>
            </p:txBody>
          </p:sp>
          <p:sp>
            <p:nvSpPr>
              <p:cNvPr id="15375" name="Isosceles Triangle 8"/>
              <p:cNvSpPr>
                <a:spLocks noChangeArrowheads="1"/>
              </p:cNvSpPr>
              <p:nvPr/>
            </p:nvSpPr>
            <p:spPr bwMode="auto">
              <a:xfrm>
                <a:off x="5715000" y="4953000"/>
                <a:ext cx="609600" cy="533400"/>
              </a:xfrm>
              <a:prstGeom prst="triangle">
                <a:avLst>
                  <a:gd name="adj" fmla="val 50000"/>
                </a:avLst>
              </a:prstGeom>
              <a:solidFill>
                <a:srgbClr val="92D050"/>
              </a:solidFill>
              <a:ln w="9525" algn="ctr">
                <a:solidFill>
                  <a:schemeClr val="tx1"/>
                </a:solidFill>
                <a:round/>
                <a:headEnd/>
                <a:tailEnd/>
              </a:ln>
            </p:spPr>
            <p:txBody>
              <a:bodyPr/>
              <a:lstStyle/>
              <a:p>
                <a:endParaRPr lang="vi-VN"/>
              </a:p>
            </p:txBody>
          </p:sp>
        </p:grpSp>
        <p:cxnSp>
          <p:nvCxnSpPr>
            <p:cNvPr id="15367" name="Straight Arrow Connector 11"/>
            <p:cNvCxnSpPr>
              <a:cxnSpLocks noChangeShapeType="1"/>
            </p:cNvCxnSpPr>
            <p:nvPr/>
          </p:nvCxnSpPr>
          <p:spPr bwMode="auto">
            <a:xfrm>
              <a:off x="2286000" y="5486400"/>
              <a:ext cx="0" cy="457200"/>
            </a:xfrm>
            <a:prstGeom prst="straightConnector1">
              <a:avLst/>
            </a:prstGeom>
            <a:noFill/>
            <a:ln w="25400" algn="ctr">
              <a:solidFill>
                <a:schemeClr val="bg2"/>
              </a:solidFill>
              <a:round/>
              <a:headEnd/>
              <a:tailEnd type="arrow" w="med" len="med"/>
            </a:ln>
          </p:spPr>
        </p:cxnSp>
        <p:cxnSp>
          <p:nvCxnSpPr>
            <p:cNvPr id="15368" name="Straight Arrow Connector 14"/>
            <p:cNvCxnSpPr>
              <a:cxnSpLocks noChangeShapeType="1"/>
            </p:cNvCxnSpPr>
            <p:nvPr/>
          </p:nvCxnSpPr>
          <p:spPr bwMode="auto">
            <a:xfrm>
              <a:off x="3492500" y="5486400"/>
              <a:ext cx="0" cy="457200"/>
            </a:xfrm>
            <a:prstGeom prst="straightConnector1">
              <a:avLst/>
            </a:prstGeom>
            <a:noFill/>
            <a:ln w="25400" algn="ctr">
              <a:solidFill>
                <a:schemeClr val="bg2"/>
              </a:solidFill>
              <a:round/>
              <a:headEnd/>
              <a:tailEnd type="arrow" w="med" len="med"/>
            </a:ln>
          </p:spPr>
        </p:cxnSp>
        <p:cxnSp>
          <p:nvCxnSpPr>
            <p:cNvPr id="15369" name="Straight Arrow Connector 15"/>
            <p:cNvCxnSpPr>
              <a:cxnSpLocks noChangeShapeType="1"/>
            </p:cNvCxnSpPr>
            <p:nvPr/>
          </p:nvCxnSpPr>
          <p:spPr bwMode="auto">
            <a:xfrm>
              <a:off x="4724400" y="5486400"/>
              <a:ext cx="0" cy="457200"/>
            </a:xfrm>
            <a:prstGeom prst="straightConnector1">
              <a:avLst/>
            </a:prstGeom>
            <a:noFill/>
            <a:ln w="25400" algn="ctr">
              <a:solidFill>
                <a:schemeClr val="bg2"/>
              </a:solidFill>
              <a:round/>
              <a:headEnd/>
              <a:tailEnd type="arrow" w="med" len="med"/>
            </a:ln>
          </p:spPr>
        </p:cxnSp>
        <p:cxnSp>
          <p:nvCxnSpPr>
            <p:cNvPr id="15370" name="Straight Arrow Connector 16"/>
            <p:cNvCxnSpPr>
              <a:cxnSpLocks noChangeShapeType="1"/>
            </p:cNvCxnSpPr>
            <p:nvPr/>
          </p:nvCxnSpPr>
          <p:spPr bwMode="auto">
            <a:xfrm>
              <a:off x="6019800" y="5486400"/>
              <a:ext cx="0" cy="457200"/>
            </a:xfrm>
            <a:prstGeom prst="straightConnector1">
              <a:avLst/>
            </a:prstGeom>
            <a:noFill/>
            <a:ln w="25400" algn="ctr">
              <a:solidFill>
                <a:schemeClr val="bg2"/>
              </a:solidFill>
              <a:round/>
              <a:headEnd/>
              <a:tailEnd type="arrow" w="med" len="med"/>
            </a:ln>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dirty="0"/>
              <a:t>Outline</a:t>
            </a:r>
          </a:p>
        </p:txBody>
      </p:sp>
      <p:sp>
        <p:nvSpPr>
          <p:cNvPr id="4099" name="Content Placeholder 2"/>
          <p:cNvSpPr>
            <a:spLocks noGrp="1"/>
          </p:cNvSpPr>
          <p:nvPr>
            <p:ph idx="1"/>
          </p:nvPr>
        </p:nvSpPr>
        <p:spPr/>
        <p:txBody>
          <a:bodyPr/>
          <a:lstStyle/>
          <a:p>
            <a:pPr eaLnBrk="1" hangingPunct="1">
              <a:defRPr/>
            </a:pPr>
            <a:r>
              <a:rPr lang="en-GB" dirty="0">
                <a:solidFill>
                  <a:schemeClr val="accent6">
                    <a:lumMod val="50000"/>
                  </a:schemeClr>
                </a:solidFill>
              </a:rPr>
              <a:t>Introduction</a:t>
            </a:r>
          </a:p>
          <a:p>
            <a:pPr eaLnBrk="1" hangingPunct="1">
              <a:defRPr/>
            </a:pPr>
            <a:r>
              <a:rPr lang="en-GB" dirty="0">
                <a:solidFill>
                  <a:schemeClr val="accent6">
                    <a:lumMod val="60000"/>
                    <a:lumOff val="40000"/>
                  </a:schemeClr>
                </a:solidFill>
              </a:rPr>
              <a:t>The Inventory Positioning Problem</a:t>
            </a:r>
          </a:p>
          <a:p>
            <a:pPr lvl="1">
              <a:defRPr/>
            </a:pPr>
            <a:r>
              <a:rPr lang="en-GB" dirty="0">
                <a:solidFill>
                  <a:schemeClr val="accent6">
                    <a:lumMod val="60000"/>
                    <a:lumOff val="40000"/>
                  </a:schemeClr>
                </a:solidFill>
              </a:rPr>
              <a:t>Description of the problem</a:t>
            </a:r>
          </a:p>
          <a:p>
            <a:pPr lvl="1">
              <a:defRPr/>
            </a:pPr>
            <a:r>
              <a:rPr lang="en-GB" dirty="0">
                <a:solidFill>
                  <a:schemeClr val="accent6">
                    <a:lumMod val="60000"/>
                    <a:lumOff val="40000"/>
                  </a:schemeClr>
                </a:solidFill>
              </a:rPr>
              <a:t>Unique features</a:t>
            </a:r>
          </a:p>
          <a:p>
            <a:pPr lvl="1">
              <a:defRPr/>
            </a:pPr>
            <a:r>
              <a:rPr lang="en-GB" dirty="0">
                <a:solidFill>
                  <a:schemeClr val="accent6">
                    <a:lumMod val="60000"/>
                    <a:lumOff val="40000"/>
                  </a:schemeClr>
                </a:solidFill>
              </a:rPr>
              <a:t>Basic of inventory management</a:t>
            </a:r>
            <a:endParaRPr lang="en-GB" dirty="0"/>
          </a:p>
          <a:p>
            <a:pPr eaLnBrk="1" hangingPunct="1">
              <a:defRPr/>
            </a:pPr>
            <a:r>
              <a:rPr lang="en-GB" dirty="0">
                <a:solidFill>
                  <a:schemeClr val="accent6">
                    <a:lumMod val="60000"/>
                    <a:lumOff val="40000"/>
                  </a:schemeClr>
                </a:solidFill>
              </a:rPr>
              <a:t>Site Selection Problem</a:t>
            </a:r>
          </a:p>
          <a:p>
            <a:pPr eaLnBrk="1" hangingPunct="1">
              <a:defRPr/>
            </a:pPr>
            <a:endParaRPr lang="en-GB" dirty="0">
              <a:solidFill>
                <a:schemeClr val="accent6">
                  <a:lumMod val="60000"/>
                  <a:lumOff val="40000"/>
                </a:schemeClr>
              </a:solidFill>
            </a:endParaRPr>
          </a:p>
        </p:txBody>
      </p:sp>
      <p:sp>
        <p:nvSpPr>
          <p:cNvPr id="5"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2</a:t>
            </a:fld>
            <a:endParaRPr lang="en-US" sz="1800" dirty="0">
              <a:latin typeface="Times New Roman" pitchFamily="18" charset="0"/>
            </a:endParaRPr>
          </a:p>
        </p:txBody>
      </p:sp>
    </p:spTree>
    <p:extLst>
      <p:ext uri="{BB962C8B-B14F-4D97-AF65-F5344CB8AC3E}">
        <p14:creationId xmlns:p14="http://schemas.microsoft.com/office/powerpoint/2010/main" val="2599971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Inventory Strategy – Pull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288" y="1700213"/>
                <a:ext cx="8209160" cy="4897437"/>
              </a:xfrm>
            </p:spPr>
            <p:txBody>
              <a:bodyPr/>
              <a:lstStyle/>
              <a:p>
                <a:r>
                  <a:rPr lang="en-US" sz="3200" dirty="0"/>
                  <a:t>Hold all </a:t>
                </a:r>
                <a14:m>
                  <m:oMath xmlns:m="http://schemas.openxmlformats.org/officeDocument/2006/math">
                    <m:r>
                      <a:rPr lang="en-US" sz="3200" b="0" i="1" smtClean="0">
                        <a:latin typeface="Cambria Math"/>
                      </a:rPr>
                      <m:t>𝑆</m:t>
                    </m:r>
                  </m:oMath>
                </a14:m>
                <a:r>
                  <a:rPr lang="en-US" sz="3200" dirty="0"/>
                  <a:t> medical packages at depot, and supply sites as needed</a:t>
                </a:r>
              </a:p>
              <a:p>
                <a:endParaRPr lang="en-US" sz="3200" dirty="0">
                  <a:solidFill>
                    <a:schemeClr val="tx1"/>
                  </a:solidFill>
                </a:endParaRPr>
              </a:p>
              <a:p>
                <a:endParaRPr lang="en-US" sz="3200" dirty="0">
                  <a:solidFill>
                    <a:schemeClr val="tx1"/>
                  </a:solidFill>
                </a:endParaRPr>
              </a:p>
              <a:p>
                <a:endParaRPr lang="en-US" sz="3200" dirty="0">
                  <a:solidFill>
                    <a:schemeClr val="tx1"/>
                  </a:solidFill>
                </a:endParaRPr>
              </a:p>
              <a:p>
                <a:r>
                  <a:rPr lang="en-US" sz="3200" dirty="0"/>
                  <a:t>Guaranteed supply for the first </a:t>
                </a:r>
                <a14:m>
                  <m:oMath xmlns:m="http://schemas.openxmlformats.org/officeDocument/2006/math">
                    <m:r>
                      <a:rPr lang="en-US" sz="3200" b="0" i="1" smtClean="0">
                        <a:latin typeface="Cambria Math"/>
                      </a:rPr>
                      <m:t>𝑆</m:t>
                    </m:r>
                  </m:oMath>
                </a14:m>
                <a:r>
                  <a:rPr lang="en-US" sz="3200" dirty="0"/>
                  <a:t> patients</a:t>
                </a:r>
              </a:p>
              <a:p>
                <a:r>
                  <a:rPr lang="en-US" sz="3200" dirty="0"/>
                  <a:t>But long waiting times and poor availability at sites </a:t>
                </a:r>
                <a:r>
                  <a:rPr lang="en-US" sz="3200" dirty="0">
                    <a:sym typeface="Wingdings" panose="05000000000000000000" pitchFamily="2" charset="2"/>
                  </a:rPr>
                  <a:t> d</a:t>
                </a:r>
                <a:r>
                  <a:rPr lang="en-US" sz="3200" dirty="0"/>
                  <a:t>elay the trial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288" y="1700213"/>
                <a:ext cx="8209160" cy="4897437"/>
              </a:xfrm>
              <a:blipFill rotWithShape="1">
                <a:blip r:embed="rId3"/>
                <a:stretch>
                  <a:fillRect l="-1709" t="-1619" r="-2823"/>
                </a:stretch>
              </a:blipFill>
            </p:spPr>
            <p:txBody>
              <a:bodyPr/>
              <a:lstStyle/>
              <a:p>
                <a:r>
                  <a:rPr lang="en-US">
                    <a:noFill/>
                  </a:rPr>
                  <a:t> </a:t>
                </a:r>
              </a:p>
            </p:txBody>
          </p:sp>
        </mc:Fallback>
      </mc:AlternateContent>
      <p:sp>
        <p:nvSpPr>
          <p:cNvPr id="15365" name="Slide Number Placeholder 1"/>
          <p:cNvSpPr>
            <a:spLocks noGrp="1"/>
          </p:cNvSpPr>
          <p:nvPr>
            <p:ph type="sldNum" sz="quarter" idx="4294967295"/>
          </p:nvPr>
        </p:nvSpPr>
        <p:spPr>
          <a:xfrm>
            <a:off x="8264265" y="6324600"/>
            <a:ext cx="1752600" cy="457200"/>
          </a:xfrm>
          <a:prstGeom prst="rect">
            <a:avLst/>
          </a:prstGeom>
          <a:noFill/>
        </p:spPr>
        <p:txBody>
          <a:bodyPr/>
          <a:lstStyle/>
          <a:p>
            <a:fld id="{FDEBE654-0E5C-4D23-802D-B428E71ED0D5}" type="slidenum">
              <a:rPr lang="en-US"/>
              <a:pPr/>
              <a:t>20</a:t>
            </a:fld>
            <a:endParaRPr lang="en-US" dirty="0"/>
          </a:p>
        </p:txBody>
      </p:sp>
      <p:grpSp>
        <p:nvGrpSpPr>
          <p:cNvPr id="14" name="Group 13"/>
          <p:cNvGrpSpPr/>
          <p:nvPr/>
        </p:nvGrpSpPr>
        <p:grpSpPr>
          <a:xfrm>
            <a:off x="1144082" y="2813557"/>
            <a:ext cx="5189037" cy="1623555"/>
            <a:chOff x="1144082" y="2813557"/>
            <a:chExt cx="5189037" cy="1623555"/>
          </a:xfrm>
        </p:grpSpPr>
        <p:sp>
          <p:nvSpPr>
            <p:cNvPr id="24" name="TextBox 7"/>
            <p:cNvSpPr txBox="1">
              <a:spLocks noChangeArrowheads="1"/>
            </p:cNvSpPr>
            <p:nvPr/>
          </p:nvSpPr>
          <p:spPr bwMode="auto">
            <a:xfrm>
              <a:off x="1259632" y="3778992"/>
              <a:ext cx="872313" cy="28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a:solidFill>
                    <a:schemeClr val="bg2"/>
                  </a:solidFill>
                </a:rPr>
                <a:t>Sites</a:t>
              </a:r>
            </a:p>
          </p:txBody>
        </p:sp>
        <p:cxnSp>
          <p:nvCxnSpPr>
            <p:cNvPr id="26" name="Straight Arrow Connector 11"/>
            <p:cNvCxnSpPr>
              <a:cxnSpLocks noChangeShapeType="1"/>
            </p:cNvCxnSpPr>
            <p:nvPr/>
          </p:nvCxnSpPr>
          <p:spPr bwMode="auto">
            <a:xfrm>
              <a:off x="2937157" y="4108052"/>
              <a:ext cx="0" cy="329060"/>
            </a:xfrm>
            <a:prstGeom prst="straightConnector1">
              <a:avLst/>
            </a:prstGeom>
            <a:noFill/>
            <a:ln w="25400" algn="ctr">
              <a:solidFill>
                <a:schemeClr val="tx1">
                  <a:lumMod val="50000"/>
                </a:schemeClr>
              </a:solidFill>
              <a:round/>
              <a:headEnd/>
              <a:tailEnd type="arrow" w="med" len="med"/>
            </a:ln>
            <a:extLst>
              <a:ext uri="{909E8E84-426E-40DD-AFC4-6F175D3DCCD1}">
                <a14:hiddenFill xmlns:a14="http://schemas.microsoft.com/office/drawing/2010/main">
                  <a:noFill/>
                </a14:hiddenFill>
              </a:ext>
            </a:extLst>
          </p:spPr>
        </p:cxnSp>
        <p:cxnSp>
          <p:nvCxnSpPr>
            <p:cNvPr id="27" name="Straight Arrow Connector 14"/>
            <p:cNvCxnSpPr>
              <a:cxnSpLocks noChangeShapeType="1"/>
            </p:cNvCxnSpPr>
            <p:nvPr/>
          </p:nvCxnSpPr>
          <p:spPr bwMode="auto">
            <a:xfrm>
              <a:off x="3999590" y="4108052"/>
              <a:ext cx="0" cy="329060"/>
            </a:xfrm>
            <a:prstGeom prst="straightConnector1">
              <a:avLst/>
            </a:prstGeom>
            <a:noFill/>
            <a:ln w="25400" algn="ctr">
              <a:solidFill>
                <a:schemeClr val="tx1">
                  <a:lumMod val="50000"/>
                </a:schemeClr>
              </a:solidFill>
              <a:round/>
              <a:headEnd/>
              <a:tailEnd type="arrow" w="med" len="med"/>
            </a:ln>
            <a:extLst>
              <a:ext uri="{909E8E84-426E-40DD-AFC4-6F175D3DCCD1}">
                <a14:hiddenFill xmlns:a14="http://schemas.microsoft.com/office/drawing/2010/main">
                  <a:noFill/>
                </a14:hiddenFill>
              </a:ext>
            </a:extLst>
          </p:spPr>
        </p:cxnSp>
        <p:cxnSp>
          <p:nvCxnSpPr>
            <p:cNvPr id="28" name="Straight Arrow Connector 15"/>
            <p:cNvCxnSpPr>
              <a:cxnSpLocks noChangeShapeType="1"/>
            </p:cNvCxnSpPr>
            <p:nvPr/>
          </p:nvCxnSpPr>
          <p:spPr bwMode="auto">
            <a:xfrm>
              <a:off x="5084390" y="4108052"/>
              <a:ext cx="0" cy="329060"/>
            </a:xfrm>
            <a:prstGeom prst="straightConnector1">
              <a:avLst/>
            </a:prstGeom>
            <a:noFill/>
            <a:ln w="25400" algn="ctr">
              <a:solidFill>
                <a:schemeClr val="tx1">
                  <a:lumMod val="50000"/>
                </a:schemeClr>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16"/>
            <p:cNvCxnSpPr>
              <a:cxnSpLocks noChangeShapeType="1"/>
            </p:cNvCxnSpPr>
            <p:nvPr/>
          </p:nvCxnSpPr>
          <p:spPr bwMode="auto">
            <a:xfrm>
              <a:off x="6225107" y="4108052"/>
              <a:ext cx="0" cy="329060"/>
            </a:xfrm>
            <a:prstGeom prst="straightConnector1">
              <a:avLst/>
            </a:prstGeom>
            <a:noFill/>
            <a:ln w="25400" algn="ctr">
              <a:solidFill>
                <a:schemeClr val="tx1">
                  <a:lumMod val="50000"/>
                </a:schemeClr>
              </a:solidFill>
              <a:round/>
              <a:headEnd/>
              <a:tailEnd type="arrow" w="med" len="med"/>
            </a:ln>
            <a:extLst>
              <a:ext uri="{909E8E84-426E-40DD-AFC4-6F175D3DCCD1}">
                <a14:hiddenFill xmlns:a14="http://schemas.microsoft.com/office/drawing/2010/main">
                  <a:noFill/>
                </a14:hiddenFill>
              </a:ext>
            </a:extLst>
          </p:spPr>
        </p:cxnSp>
        <p:grpSp>
          <p:nvGrpSpPr>
            <p:cNvPr id="30" name="Group 32"/>
            <p:cNvGrpSpPr>
              <a:grpSpLocks/>
            </p:cNvGrpSpPr>
            <p:nvPr/>
          </p:nvGrpSpPr>
          <p:grpSpPr bwMode="auto">
            <a:xfrm>
              <a:off x="1144082" y="2813557"/>
              <a:ext cx="3654459" cy="498349"/>
              <a:chOff x="457200" y="3616037"/>
              <a:chExt cx="4149437" cy="692727"/>
            </a:xfrm>
          </p:grpSpPr>
          <p:sp>
            <p:nvSpPr>
              <p:cNvPr id="31" name="Isosceles Triangle 3"/>
              <p:cNvSpPr>
                <a:spLocks noChangeArrowheads="1"/>
              </p:cNvSpPr>
              <p:nvPr/>
            </p:nvSpPr>
            <p:spPr bwMode="auto">
              <a:xfrm>
                <a:off x="3775364" y="3616037"/>
                <a:ext cx="831273" cy="692727"/>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32" name="TextBox 30"/>
              <p:cNvSpPr txBox="1">
                <a:spLocks noChangeArrowheads="1"/>
              </p:cNvSpPr>
              <p:nvPr/>
            </p:nvSpPr>
            <p:spPr bwMode="auto">
              <a:xfrm>
                <a:off x="457200" y="3810000"/>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a:solidFill>
                      <a:schemeClr val="bg2"/>
                    </a:solidFill>
                  </a:rPr>
                  <a:t>Depot</a:t>
                </a:r>
              </a:p>
            </p:txBody>
          </p:sp>
        </p:grpSp>
        <p:cxnSp>
          <p:nvCxnSpPr>
            <p:cNvPr id="33" name="Straight Arrow Connector 32"/>
            <p:cNvCxnSpPr>
              <a:stCxn id="31" idx="3"/>
            </p:cNvCxnSpPr>
            <p:nvPr/>
          </p:nvCxnSpPr>
          <p:spPr>
            <a:xfrm flipH="1">
              <a:off x="2937157" y="3311906"/>
              <a:ext cx="1495328" cy="473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1" idx="3"/>
            </p:cNvCxnSpPr>
            <p:nvPr/>
          </p:nvCxnSpPr>
          <p:spPr>
            <a:xfrm>
              <a:off x="4432485" y="3311906"/>
              <a:ext cx="651905" cy="4599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3"/>
            </p:cNvCxnSpPr>
            <p:nvPr/>
          </p:nvCxnSpPr>
          <p:spPr>
            <a:xfrm flipH="1">
              <a:off x="4010773" y="3311906"/>
              <a:ext cx="421712" cy="4599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3"/>
            </p:cNvCxnSpPr>
            <p:nvPr/>
          </p:nvCxnSpPr>
          <p:spPr>
            <a:xfrm>
              <a:off x="4432485" y="3311906"/>
              <a:ext cx="1792622" cy="4599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117095" y="3784996"/>
              <a:ext cx="216024" cy="281967"/>
            </a:xfrm>
            <a:prstGeom prst="ellipse">
              <a:avLst/>
            </a:prstGeom>
            <a:noFill/>
            <a:ln>
              <a:solidFill>
                <a:srgbClr val="009900"/>
              </a:solidFill>
            </a:ln>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Georgia" pitchFamily="18" charset="0"/>
              </a:endParaRPr>
            </a:p>
          </p:txBody>
        </p:sp>
        <p:sp>
          <p:nvSpPr>
            <p:cNvPr id="46" name="Oval 45"/>
            <p:cNvSpPr/>
            <p:nvPr/>
          </p:nvSpPr>
          <p:spPr>
            <a:xfrm>
              <a:off x="4976378" y="3784996"/>
              <a:ext cx="216024" cy="281967"/>
            </a:xfrm>
            <a:prstGeom prst="ellipse">
              <a:avLst/>
            </a:prstGeom>
            <a:noFill/>
            <a:ln>
              <a:solidFill>
                <a:srgbClr val="009900"/>
              </a:solidFill>
            </a:ln>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Georgia" pitchFamily="18" charset="0"/>
              </a:endParaRPr>
            </a:p>
          </p:txBody>
        </p:sp>
        <p:sp>
          <p:nvSpPr>
            <p:cNvPr id="47" name="Oval 46"/>
            <p:cNvSpPr/>
            <p:nvPr/>
          </p:nvSpPr>
          <p:spPr>
            <a:xfrm>
              <a:off x="3879706" y="3784996"/>
              <a:ext cx="216024" cy="281967"/>
            </a:xfrm>
            <a:prstGeom prst="ellipse">
              <a:avLst/>
            </a:prstGeom>
            <a:noFill/>
            <a:ln>
              <a:solidFill>
                <a:srgbClr val="009900"/>
              </a:solidFill>
            </a:ln>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Georgia" pitchFamily="18" charset="0"/>
              </a:endParaRPr>
            </a:p>
          </p:txBody>
        </p:sp>
        <p:sp>
          <p:nvSpPr>
            <p:cNvPr id="48" name="Oval 47"/>
            <p:cNvSpPr/>
            <p:nvPr/>
          </p:nvSpPr>
          <p:spPr>
            <a:xfrm>
              <a:off x="2829145" y="3771288"/>
              <a:ext cx="216024" cy="281967"/>
            </a:xfrm>
            <a:prstGeom prst="ellipse">
              <a:avLst/>
            </a:prstGeom>
            <a:noFill/>
            <a:ln>
              <a:solidFill>
                <a:srgbClr val="009900"/>
              </a:solidFill>
            </a:ln>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Georgia" pitchFamily="18" charset="0"/>
              </a:endParaRPr>
            </a:p>
          </p:txBody>
        </p:sp>
      </p:grpSp>
    </p:spTree>
    <p:extLst>
      <p:ext uri="{BB962C8B-B14F-4D97-AF65-F5344CB8AC3E}">
        <p14:creationId xmlns:p14="http://schemas.microsoft.com/office/powerpoint/2010/main" val="1732963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Inventory Strategy – Balanced</a:t>
            </a:r>
          </a:p>
        </p:txBody>
      </p:sp>
      <p:sp>
        <p:nvSpPr>
          <p:cNvPr id="3" name="Content Placeholder 2"/>
          <p:cNvSpPr>
            <a:spLocks noGrp="1"/>
          </p:cNvSpPr>
          <p:nvPr>
            <p:ph idx="1"/>
          </p:nvPr>
        </p:nvSpPr>
        <p:spPr>
          <a:xfrm>
            <a:off x="395288" y="1700213"/>
            <a:ext cx="7201048" cy="4897437"/>
          </a:xfrm>
        </p:spPr>
        <p:txBody>
          <a:bodyPr/>
          <a:lstStyle/>
          <a:p>
            <a:r>
              <a:rPr lang="en-US" sz="2800" dirty="0"/>
              <a:t>Allocate some </a:t>
            </a:r>
            <a:r>
              <a:rPr lang="en-US" dirty="0"/>
              <a:t>medical packages</a:t>
            </a:r>
            <a:r>
              <a:rPr lang="en-US" sz="2800" dirty="0"/>
              <a:t> to sites</a:t>
            </a:r>
          </a:p>
          <a:p>
            <a:r>
              <a:rPr lang="en-US" sz="2800" dirty="0"/>
              <a:t>Hold the rest in a depot</a:t>
            </a:r>
            <a:endParaRPr lang="en-US" sz="2400" dirty="0"/>
          </a:p>
          <a:p>
            <a:r>
              <a:rPr lang="en-US" sz="2800" dirty="0"/>
              <a:t>Resupply sites as needed</a:t>
            </a:r>
          </a:p>
        </p:txBody>
      </p:sp>
      <p:grpSp>
        <p:nvGrpSpPr>
          <p:cNvPr id="4" name="Group 3"/>
          <p:cNvGrpSpPr/>
          <p:nvPr/>
        </p:nvGrpSpPr>
        <p:grpSpPr>
          <a:xfrm>
            <a:off x="457200" y="3616325"/>
            <a:ext cx="5867400" cy="2098675"/>
            <a:chOff x="457200" y="3616325"/>
            <a:chExt cx="5867400" cy="2098675"/>
          </a:xfrm>
        </p:grpSpPr>
        <p:grpSp>
          <p:nvGrpSpPr>
            <p:cNvPr id="2" name="Group 31"/>
            <p:cNvGrpSpPr>
              <a:grpSpLocks/>
            </p:cNvGrpSpPr>
            <p:nvPr/>
          </p:nvGrpSpPr>
          <p:grpSpPr bwMode="auto">
            <a:xfrm>
              <a:off x="457200" y="4791075"/>
              <a:ext cx="5867400" cy="923925"/>
              <a:chOff x="457200" y="4790725"/>
              <a:chExt cx="5867801" cy="924275"/>
            </a:xfrm>
          </p:grpSpPr>
          <p:sp>
            <p:nvSpPr>
              <p:cNvPr id="17422" name="Isosceles Triangle 4"/>
              <p:cNvSpPr>
                <a:spLocks noChangeArrowheads="1"/>
              </p:cNvSpPr>
              <p:nvPr/>
            </p:nvSpPr>
            <p:spPr bwMode="auto">
              <a:xfrm>
                <a:off x="2133199" y="4808941"/>
                <a:ext cx="458002" cy="364319"/>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17423" name="Isosceles Triangle 5"/>
              <p:cNvSpPr>
                <a:spLocks noChangeArrowheads="1"/>
              </p:cNvSpPr>
              <p:nvPr/>
            </p:nvSpPr>
            <p:spPr bwMode="auto">
              <a:xfrm>
                <a:off x="4571599" y="4790725"/>
                <a:ext cx="458002" cy="400751"/>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17424" name="Isosceles Triangle 6"/>
              <p:cNvSpPr>
                <a:spLocks noChangeArrowheads="1"/>
              </p:cNvSpPr>
              <p:nvPr/>
            </p:nvSpPr>
            <p:spPr bwMode="auto">
              <a:xfrm>
                <a:off x="3352399" y="4790725"/>
                <a:ext cx="458002" cy="400751"/>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17425" name="TextBox 7"/>
              <p:cNvSpPr txBox="1">
                <a:spLocks noChangeArrowheads="1"/>
              </p:cNvSpPr>
              <p:nvPr/>
            </p:nvSpPr>
            <p:spPr bwMode="auto">
              <a:xfrm>
                <a:off x="457200" y="4800600"/>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a:solidFill>
                      <a:schemeClr val="bg2"/>
                    </a:solidFill>
                  </a:rPr>
                  <a:t>Sites</a:t>
                </a:r>
              </a:p>
            </p:txBody>
          </p:sp>
          <p:sp>
            <p:nvSpPr>
              <p:cNvPr id="17426" name="Isosceles Triangle 8"/>
              <p:cNvSpPr>
                <a:spLocks noChangeArrowheads="1"/>
              </p:cNvSpPr>
              <p:nvPr/>
            </p:nvSpPr>
            <p:spPr bwMode="auto">
              <a:xfrm>
                <a:off x="5866999" y="4790725"/>
                <a:ext cx="458002" cy="400751"/>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cxnSp>
            <p:nvCxnSpPr>
              <p:cNvPr id="17427" name="Straight Arrow Connector 11"/>
              <p:cNvCxnSpPr>
                <a:cxnSpLocks noChangeShapeType="1"/>
              </p:cNvCxnSpPr>
              <p:nvPr/>
            </p:nvCxnSpPr>
            <p:spPr bwMode="auto">
              <a:xfrm>
                <a:off x="2362200" y="5257800"/>
                <a:ext cx="0" cy="457200"/>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7428" name="Straight Arrow Connector 14"/>
              <p:cNvCxnSpPr>
                <a:cxnSpLocks noChangeShapeType="1"/>
              </p:cNvCxnSpPr>
              <p:nvPr/>
            </p:nvCxnSpPr>
            <p:spPr bwMode="auto">
              <a:xfrm>
                <a:off x="3568700" y="5257800"/>
                <a:ext cx="0" cy="457200"/>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7429" name="Straight Arrow Connector 15"/>
              <p:cNvCxnSpPr>
                <a:cxnSpLocks noChangeShapeType="1"/>
              </p:cNvCxnSpPr>
              <p:nvPr/>
            </p:nvCxnSpPr>
            <p:spPr bwMode="auto">
              <a:xfrm>
                <a:off x="4800600" y="5257800"/>
                <a:ext cx="0" cy="457200"/>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7430" name="Straight Arrow Connector 16"/>
              <p:cNvCxnSpPr>
                <a:cxnSpLocks noChangeShapeType="1"/>
              </p:cNvCxnSpPr>
              <p:nvPr/>
            </p:nvCxnSpPr>
            <p:spPr bwMode="auto">
              <a:xfrm>
                <a:off x="6096000" y="5257800"/>
                <a:ext cx="0" cy="457200"/>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grpSp>
          <p:nvGrpSpPr>
            <p:cNvPr id="5" name="Group 32"/>
            <p:cNvGrpSpPr>
              <a:grpSpLocks/>
            </p:cNvGrpSpPr>
            <p:nvPr/>
          </p:nvGrpSpPr>
          <p:grpSpPr bwMode="auto">
            <a:xfrm>
              <a:off x="457200" y="3616325"/>
              <a:ext cx="4149725" cy="692150"/>
              <a:chOff x="457200" y="3616037"/>
              <a:chExt cx="4149437" cy="692727"/>
            </a:xfrm>
          </p:grpSpPr>
          <p:sp>
            <p:nvSpPr>
              <p:cNvPr id="17416" name="Isosceles Triangle 3"/>
              <p:cNvSpPr>
                <a:spLocks noChangeArrowheads="1"/>
              </p:cNvSpPr>
              <p:nvPr/>
            </p:nvSpPr>
            <p:spPr bwMode="auto">
              <a:xfrm>
                <a:off x="3775364" y="3616037"/>
                <a:ext cx="831273" cy="692727"/>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17417" name="TextBox 30"/>
              <p:cNvSpPr txBox="1">
                <a:spLocks noChangeArrowheads="1"/>
              </p:cNvSpPr>
              <p:nvPr/>
            </p:nvSpPr>
            <p:spPr bwMode="auto">
              <a:xfrm>
                <a:off x="457200" y="3810000"/>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a:solidFill>
                      <a:schemeClr val="bg2"/>
                    </a:solidFill>
                  </a:rPr>
                  <a:t>Depot</a:t>
                </a:r>
              </a:p>
            </p:txBody>
          </p:sp>
        </p:grpSp>
        <p:cxnSp>
          <p:nvCxnSpPr>
            <p:cNvPr id="24" name="Straight Arrow Connector 23"/>
            <p:cNvCxnSpPr>
              <a:stCxn id="17416" idx="3"/>
              <a:endCxn id="17422" idx="0"/>
            </p:cNvCxnSpPr>
            <p:nvPr/>
          </p:nvCxnSpPr>
          <p:spPr>
            <a:xfrm rot="5400000">
              <a:off x="3026261" y="3644284"/>
              <a:ext cx="500809" cy="1829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7416" idx="3"/>
              <a:endCxn id="17423" idx="0"/>
            </p:cNvCxnSpPr>
            <p:nvPr/>
          </p:nvCxnSpPr>
          <p:spPr>
            <a:xfrm rot="16200000" flipH="1">
              <a:off x="4254482" y="4245253"/>
              <a:ext cx="482600" cy="609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7416" idx="3"/>
              <a:endCxn id="17424" idx="0"/>
            </p:cNvCxnSpPr>
            <p:nvPr/>
          </p:nvCxnSpPr>
          <p:spPr>
            <a:xfrm rot="5400000">
              <a:off x="3644924" y="4244739"/>
              <a:ext cx="482600" cy="6100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7416" idx="3"/>
              <a:endCxn id="17426" idx="0"/>
            </p:cNvCxnSpPr>
            <p:nvPr/>
          </p:nvCxnSpPr>
          <p:spPr>
            <a:xfrm rot="16200000" flipH="1">
              <a:off x="4902137" y="3597597"/>
              <a:ext cx="482600" cy="1904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7422" idx="3"/>
            </p:cNvCxnSpPr>
            <p:nvPr/>
          </p:nvCxnSpPr>
          <p:spPr>
            <a:xfrm rot="5400000">
              <a:off x="2124690" y="5406197"/>
              <a:ext cx="470113" cy="4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5906255" y="5447683"/>
              <a:ext cx="470113" cy="4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4553582" y="5447683"/>
              <a:ext cx="470113" cy="4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3339135" y="5447683"/>
              <a:ext cx="470113" cy="4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7" name="Slide Number Placeholder 1"/>
          <p:cNvSpPr txBox="1">
            <a:spLocks/>
          </p:cNvSpPr>
          <p:nvPr/>
        </p:nvSpPr>
        <p:spPr>
          <a:xfrm>
            <a:off x="8278175" y="6324600"/>
            <a:ext cx="1752600" cy="457200"/>
          </a:xfrm>
          <a:prstGeom prst="rect">
            <a:avLst/>
          </a:prstGeom>
          <a:noFill/>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015B18D-C0AE-454E-8E73-6CD875D4EEEE}"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The Inventory Positioning Problem</a:t>
            </a:r>
          </a:p>
        </p:txBody>
      </p:sp>
      <p:sp>
        <p:nvSpPr>
          <p:cNvPr id="18435" name="Content Placeholder 2"/>
          <p:cNvSpPr>
            <a:spLocks noGrp="1"/>
          </p:cNvSpPr>
          <p:nvPr>
            <p:ph idx="1"/>
          </p:nvPr>
        </p:nvSpPr>
        <p:spPr>
          <a:xfrm>
            <a:off x="395288" y="1700213"/>
            <a:ext cx="8462992" cy="4897437"/>
          </a:xfrm>
        </p:spPr>
        <p:txBody>
          <a:bodyPr/>
          <a:lstStyle/>
          <a:p>
            <a:r>
              <a:rPr lang="en-US" sz="2600" dirty="0"/>
              <a:t>Position inventory at the central warehouse, country depots, and sites </a:t>
            </a:r>
          </a:p>
          <a:p>
            <a:r>
              <a:rPr lang="en-US" sz="2600" dirty="0"/>
              <a:t>Minimize total inventory and shipping cost </a:t>
            </a:r>
          </a:p>
          <a:p>
            <a:r>
              <a:rPr lang="en-US" sz="2600" dirty="0"/>
              <a:t>Meet the two fill rate constraints</a:t>
            </a:r>
          </a:p>
        </p:txBody>
      </p:sp>
      <p:grpSp>
        <p:nvGrpSpPr>
          <p:cNvPr id="2" name="Group 54"/>
          <p:cNvGrpSpPr>
            <a:grpSpLocks/>
          </p:cNvGrpSpPr>
          <p:nvPr/>
        </p:nvGrpSpPr>
        <p:grpSpPr bwMode="auto">
          <a:xfrm>
            <a:off x="785786" y="3643314"/>
            <a:ext cx="7786742" cy="2571767"/>
            <a:chOff x="457200" y="3822280"/>
            <a:chExt cx="6757249" cy="1892720"/>
          </a:xfrm>
        </p:grpSpPr>
        <p:sp>
          <p:nvSpPr>
            <p:cNvPr id="18442" name="Isosceles Triangle 4"/>
            <p:cNvSpPr>
              <a:spLocks noChangeArrowheads="1"/>
            </p:cNvSpPr>
            <p:nvPr/>
          </p:nvSpPr>
          <p:spPr bwMode="auto">
            <a:xfrm>
              <a:off x="1672019" y="5157262"/>
              <a:ext cx="331974" cy="224262"/>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18443" name="Isosceles Triangle 5"/>
            <p:cNvSpPr>
              <a:spLocks noChangeArrowheads="1"/>
            </p:cNvSpPr>
            <p:nvPr/>
          </p:nvSpPr>
          <p:spPr bwMode="auto">
            <a:xfrm>
              <a:off x="3439449" y="5146049"/>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18444" name="Isosceles Triangle 6"/>
            <p:cNvSpPr>
              <a:spLocks noChangeArrowheads="1"/>
            </p:cNvSpPr>
            <p:nvPr/>
          </p:nvSpPr>
          <p:spPr bwMode="auto">
            <a:xfrm>
              <a:off x="2555734" y="5146049"/>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18445" name="TextBox 7"/>
            <p:cNvSpPr txBox="1">
              <a:spLocks noChangeArrowheads="1"/>
            </p:cNvSpPr>
            <p:nvPr/>
          </p:nvSpPr>
          <p:spPr bwMode="auto">
            <a:xfrm>
              <a:off x="457202" y="5152128"/>
              <a:ext cx="718019" cy="25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Sites</a:t>
              </a:r>
            </a:p>
          </p:txBody>
        </p:sp>
        <p:sp>
          <p:nvSpPr>
            <p:cNvPr id="18446" name="Isosceles Triangle 8"/>
            <p:cNvSpPr>
              <a:spLocks noChangeArrowheads="1"/>
            </p:cNvSpPr>
            <p:nvPr/>
          </p:nvSpPr>
          <p:spPr bwMode="auto">
            <a:xfrm>
              <a:off x="4378396" y="5146049"/>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cxnSp>
          <p:nvCxnSpPr>
            <p:cNvPr id="18448" name="Straight Arrow Connector 10"/>
            <p:cNvCxnSpPr>
              <a:cxnSpLocks noChangeShapeType="1"/>
            </p:cNvCxnSpPr>
            <p:nvPr/>
          </p:nvCxnSpPr>
          <p:spPr bwMode="auto">
            <a:xfrm>
              <a:off x="2712516" y="5433564"/>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8449" name="Straight Arrow Connector 11"/>
            <p:cNvCxnSpPr>
              <a:cxnSpLocks noChangeShapeType="1"/>
            </p:cNvCxnSpPr>
            <p:nvPr/>
          </p:nvCxnSpPr>
          <p:spPr bwMode="auto">
            <a:xfrm>
              <a:off x="3605436" y="5433564"/>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8450" name="Straight Arrow Connector 12"/>
            <p:cNvCxnSpPr>
              <a:cxnSpLocks noChangeShapeType="1"/>
            </p:cNvCxnSpPr>
            <p:nvPr/>
          </p:nvCxnSpPr>
          <p:spPr bwMode="auto">
            <a:xfrm>
              <a:off x="4544383" y="5433564"/>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3" name="Group 13"/>
            <p:cNvGrpSpPr>
              <a:grpSpLocks/>
            </p:cNvGrpSpPr>
            <p:nvPr/>
          </p:nvGrpSpPr>
          <p:grpSpPr bwMode="auto">
            <a:xfrm>
              <a:off x="1838007" y="4812365"/>
              <a:ext cx="2706376" cy="344892"/>
              <a:chOff x="2362201" y="4248654"/>
              <a:chExt cx="3733800" cy="560287"/>
            </a:xfrm>
          </p:grpSpPr>
          <p:cxnSp>
            <p:nvCxnSpPr>
              <p:cNvPr id="18469" name="Straight Arrow Connector 14"/>
              <p:cNvCxnSpPr>
                <a:cxnSpLocks noChangeShapeType="1"/>
                <a:stCxn id="18452" idx="3"/>
                <a:endCxn id="18446" idx="0"/>
              </p:cNvCxnSpPr>
              <p:nvPr/>
            </p:nvCxnSpPr>
            <p:spPr bwMode="auto">
              <a:xfrm>
                <a:off x="4191001" y="4248654"/>
                <a:ext cx="1905000" cy="54207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8470" name="Straight Arrow Connector 15"/>
              <p:cNvCxnSpPr>
                <a:cxnSpLocks noChangeShapeType="1"/>
                <a:stCxn id="18452" idx="3"/>
                <a:endCxn id="18443" idx="0"/>
              </p:cNvCxnSpPr>
              <p:nvPr/>
            </p:nvCxnSpPr>
            <p:spPr bwMode="auto">
              <a:xfrm>
                <a:off x="4191001" y="4248657"/>
                <a:ext cx="609600" cy="54207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8471" name="Straight Arrow Connector 16"/>
              <p:cNvCxnSpPr>
                <a:cxnSpLocks noChangeShapeType="1"/>
                <a:stCxn id="18452" idx="3"/>
                <a:endCxn id="18444" idx="0"/>
              </p:cNvCxnSpPr>
              <p:nvPr/>
            </p:nvCxnSpPr>
            <p:spPr bwMode="auto">
              <a:xfrm flipH="1">
                <a:off x="3581400" y="4248657"/>
                <a:ext cx="609601" cy="54207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8472" name="Straight Arrow Connector 17"/>
              <p:cNvCxnSpPr>
                <a:cxnSpLocks noChangeShapeType="1"/>
                <a:stCxn id="18452" idx="3"/>
              </p:cNvCxnSpPr>
              <p:nvPr/>
            </p:nvCxnSpPr>
            <p:spPr bwMode="auto">
              <a:xfrm flipH="1">
                <a:off x="2362201" y="4248657"/>
                <a:ext cx="1828800" cy="560284"/>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sp>
          <p:nvSpPr>
            <p:cNvPr id="18452" name="Isosceles Triangle 19"/>
            <p:cNvSpPr>
              <a:spLocks noChangeArrowheads="1"/>
            </p:cNvSpPr>
            <p:nvPr/>
          </p:nvSpPr>
          <p:spPr bwMode="auto">
            <a:xfrm>
              <a:off x="2914598" y="4459955"/>
              <a:ext cx="497961" cy="352412"/>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18453" name="TextBox 20"/>
            <p:cNvSpPr txBox="1">
              <a:spLocks noChangeArrowheads="1"/>
            </p:cNvSpPr>
            <p:nvPr/>
          </p:nvSpPr>
          <p:spPr bwMode="auto">
            <a:xfrm>
              <a:off x="457202" y="4542349"/>
              <a:ext cx="951939" cy="2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dirty="0">
                  <a:solidFill>
                    <a:schemeClr val="bg2"/>
                  </a:solidFill>
                </a:rPr>
                <a:t>Depots</a:t>
              </a:r>
            </a:p>
          </p:txBody>
        </p:sp>
        <p:sp>
          <p:nvSpPr>
            <p:cNvPr id="18454" name="Isosceles Triangle 22"/>
            <p:cNvSpPr>
              <a:spLocks noChangeArrowheads="1"/>
            </p:cNvSpPr>
            <p:nvPr/>
          </p:nvSpPr>
          <p:spPr bwMode="auto">
            <a:xfrm>
              <a:off x="5115045" y="5153910"/>
              <a:ext cx="331974" cy="224262"/>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18455" name="Isosceles Triangle 23"/>
            <p:cNvSpPr>
              <a:spLocks noChangeArrowheads="1"/>
            </p:cNvSpPr>
            <p:nvPr/>
          </p:nvSpPr>
          <p:spPr bwMode="auto">
            <a:xfrm>
              <a:off x="6882475" y="5142697"/>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cxnSp>
          <p:nvCxnSpPr>
            <p:cNvPr id="18456" name="Straight Arrow Connector 26"/>
            <p:cNvCxnSpPr>
              <a:cxnSpLocks noChangeShapeType="1"/>
            </p:cNvCxnSpPr>
            <p:nvPr/>
          </p:nvCxnSpPr>
          <p:spPr bwMode="auto">
            <a:xfrm>
              <a:off x="5281032" y="5430212"/>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4" name="Group 52"/>
            <p:cNvGrpSpPr>
              <a:grpSpLocks/>
            </p:cNvGrpSpPr>
            <p:nvPr/>
          </p:nvGrpSpPr>
          <p:grpSpPr bwMode="auto">
            <a:xfrm>
              <a:off x="6096000" y="5142697"/>
              <a:ext cx="331974" cy="568951"/>
              <a:chOff x="5998760" y="5142697"/>
              <a:chExt cx="331974" cy="568951"/>
            </a:xfrm>
          </p:grpSpPr>
          <p:sp>
            <p:nvSpPr>
              <p:cNvPr id="18467" name="Isosceles Triangle 24"/>
              <p:cNvSpPr>
                <a:spLocks noChangeArrowheads="1"/>
              </p:cNvSpPr>
              <p:nvPr/>
            </p:nvSpPr>
            <p:spPr bwMode="auto">
              <a:xfrm>
                <a:off x="5998760" y="5142697"/>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cxnSp>
            <p:nvCxnSpPr>
              <p:cNvPr id="18468" name="Straight Arrow Connector 27"/>
              <p:cNvCxnSpPr>
                <a:cxnSpLocks noChangeShapeType="1"/>
              </p:cNvCxnSpPr>
              <p:nvPr/>
            </p:nvCxnSpPr>
            <p:spPr bwMode="auto">
              <a:xfrm>
                <a:off x="6155542" y="5430212"/>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cxnSp>
          <p:nvCxnSpPr>
            <p:cNvPr id="18458" name="Straight Arrow Connector 28"/>
            <p:cNvCxnSpPr>
              <a:cxnSpLocks noChangeShapeType="1"/>
            </p:cNvCxnSpPr>
            <p:nvPr/>
          </p:nvCxnSpPr>
          <p:spPr bwMode="auto">
            <a:xfrm>
              <a:off x="7048462" y="5430212"/>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8459" name="Straight Arrow Connector 32"/>
            <p:cNvCxnSpPr>
              <a:cxnSpLocks noChangeShapeType="1"/>
              <a:stCxn id="18462" idx="3"/>
              <a:endCxn id="18455" idx="0"/>
            </p:cNvCxnSpPr>
            <p:nvPr/>
          </p:nvCxnSpPr>
          <p:spPr bwMode="auto">
            <a:xfrm>
              <a:off x="6245082" y="4875822"/>
              <a:ext cx="803380" cy="266875"/>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8460" name="Straight Arrow Connector 33"/>
            <p:cNvCxnSpPr>
              <a:cxnSpLocks noChangeShapeType="1"/>
              <a:stCxn id="18462" idx="3"/>
              <a:endCxn id="18467" idx="0"/>
            </p:cNvCxnSpPr>
            <p:nvPr/>
          </p:nvCxnSpPr>
          <p:spPr bwMode="auto">
            <a:xfrm>
              <a:off x="6245082" y="4875822"/>
              <a:ext cx="16905" cy="266875"/>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8461" name="Straight Arrow Connector 34"/>
            <p:cNvCxnSpPr>
              <a:cxnSpLocks noChangeShapeType="1"/>
              <a:stCxn id="18462" idx="3"/>
              <a:endCxn id="18454" idx="0"/>
            </p:cNvCxnSpPr>
            <p:nvPr/>
          </p:nvCxnSpPr>
          <p:spPr bwMode="auto">
            <a:xfrm flipH="1">
              <a:off x="5281032" y="4875822"/>
              <a:ext cx="964050" cy="278088"/>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8462" name="Isosceles Triangle 35"/>
            <p:cNvSpPr>
              <a:spLocks noChangeArrowheads="1"/>
            </p:cNvSpPr>
            <p:nvPr/>
          </p:nvSpPr>
          <p:spPr bwMode="auto">
            <a:xfrm>
              <a:off x="5996101" y="4523410"/>
              <a:ext cx="497961" cy="352412"/>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41" name="Isosceles Triangle 40"/>
            <p:cNvSpPr/>
            <p:nvPr/>
          </p:nvSpPr>
          <p:spPr bwMode="auto">
            <a:xfrm>
              <a:off x="4385861" y="3822280"/>
              <a:ext cx="603184" cy="426853"/>
            </a:xfrm>
            <a:prstGeom prst="triangle">
              <a:avLst/>
            </a:prstGeom>
            <a:solidFill>
              <a:srgbClr val="0070C0"/>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Tahoma" charset="0"/>
              </a:endParaRPr>
            </a:p>
          </p:txBody>
        </p:sp>
        <p:sp>
          <p:nvSpPr>
            <p:cNvPr id="18466" name="TextBox 53"/>
            <p:cNvSpPr txBox="1">
              <a:spLocks noChangeArrowheads="1"/>
            </p:cNvSpPr>
            <p:nvPr/>
          </p:nvSpPr>
          <p:spPr bwMode="auto">
            <a:xfrm>
              <a:off x="457200" y="3984513"/>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Central warehouse</a:t>
              </a:r>
            </a:p>
          </p:txBody>
        </p:sp>
      </p:grpSp>
      <p:grpSp>
        <p:nvGrpSpPr>
          <p:cNvPr id="5" name="Group 2"/>
          <p:cNvGrpSpPr>
            <a:grpSpLocks/>
          </p:cNvGrpSpPr>
          <p:nvPr/>
        </p:nvGrpSpPr>
        <p:grpSpPr bwMode="auto">
          <a:xfrm>
            <a:off x="3262313" y="3886200"/>
            <a:ext cx="4967287" cy="914400"/>
            <a:chOff x="3262521" y="3886200"/>
            <a:chExt cx="4967079" cy="914400"/>
          </a:xfrm>
        </p:grpSpPr>
        <p:sp>
          <p:nvSpPr>
            <p:cNvPr id="18439" name="TextBox 1"/>
            <p:cNvSpPr txBox="1">
              <a:spLocks noChangeArrowheads="1"/>
            </p:cNvSpPr>
            <p:nvPr/>
          </p:nvSpPr>
          <p:spPr bwMode="auto">
            <a:xfrm>
              <a:off x="5943600" y="3886200"/>
              <a:ext cx="6480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Italy</a:t>
              </a:r>
            </a:p>
          </p:txBody>
        </p:sp>
        <p:sp>
          <p:nvSpPr>
            <p:cNvPr id="18440" name="TextBox 36"/>
            <p:cNvSpPr txBox="1">
              <a:spLocks noChangeArrowheads="1"/>
            </p:cNvSpPr>
            <p:nvPr/>
          </p:nvSpPr>
          <p:spPr bwMode="auto">
            <a:xfrm>
              <a:off x="3262521" y="4427942"/>
              <a:ext cx="6480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U.S.</a:t>
              </a:r>
            </a:p>
          </p:txBody>
        </p:sp>
        <p:sp>
          <p:nvSpPr>
            <p:cNvPr id="18441" name="TextBox 37"/>
            <p:cNvSpPr txBox="1">
              <a:spLocks noChangeArrowheads="1"/>
            </p:cNvSpPr>
            <p:nvPr/>
          </p:nvSpPr>
          <p:spPr bwMode="auto">
            <a:xfrm>
              <a:off x="7429118" y="4462046"/>
              <a:ext cx="8004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Russia</a:t>
              </a:r>
            </a:p>
          </p:txBody>
        </p:sp>
      </p:grpSp>
      <p:cxnSp>
        <p:nvCxnSpPr>
          <p:cNvPr id="45" name="Straight Arrow Connector 44"/>
          <p:cNvCxnSpPr>
            <a:stCxn id="41" idx="3"/>
            <a:endCxn id="18452" idx="0"/>
          </p:cNvCxnSpPr>
          <p:nvPr/>
        </p:nvCxnSpPr>
        <p:spPr>
          <a:xfrm rot="5400000">
            <a:off x="4639285" y="3488516"/>
            <a:ext cx="286458" cy="17560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1" idx="3"/>
            <a:endCxn id="18462" idx="0"/>
          </p:cNvCxnSpPr>
          <p:nvPr/>
        </p:nvCxnSpPr>
        <p:spPr>
          <a:xfrm rot="16200000" flipH="1">
            <a:off x="6371665" y="3512177"/>
            <a:ext cx="372679" cy="17949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8452" idx="3"/>
            <a:endCxn id="18442" idx="0"/>
          </p:cNvCxnSpPr>
          <p:nvPr/>
        </p:nvCxnSpPr>
        <p:spPr>
          <a:xfrm rot="5400000">
            <a:off x="2906412" y="4459164"/>
            <a:ext cx="468633" cy="15275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8452" idx="3"/>
            <a:endCxn id="18446" idx="0"/>
          </p:cNvCxnSpPr>
          <p:nvPr/>
        </p:nvCxnSpPr>
        <p:spPr>
          <a:xfrm rot="16200000" flipH="1">
            <a:off x="4473381" y="4419722"/>
            <a:ext cx="453397" cy="1591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8452" idx="3"/>
            <a:endCxn id="18443" idx="0"/>
          </p:cNvCxnSpPr>
          <p:nvPr/>
        </p:nvCxnSpPr>
        <p:spPr>
          <a:xfrm rot="16200000" flipH="1">
            <a:off x="3932382" y="4960722"/>
            <a:ext cx="453397" cy="509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8452" idx="3"/>
            <a:endCxn id="18444" idx="0"/>
          </p:cNvCxnSpPr>
          <p:nvPr/>
        </p:nvCxnSpPr>
        <p:spPr>
          <a:xfrm rot="5400000">
            <a:off x="3423206" y="4960722"/>
            <a:ext cx="453397" cy="509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8462" idx="3"/>
            <a:endCxn id="18467" idx="0"/>
          </p:cNvCxnSpPr>
          <p:nvPr/>
        </p:nvCxnSpPr>
        <p:spPr>
          <a:xfrm rot="16200000" flipH="1">
            <a:off x="7283904" y="5246402"/>
            <a:ext cx="362621" cy="194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8462" idx="3"/>
            <a:endCxn id="18455" idx="0"/>
          </p:cNvCxnSpPr>
          <p:nvPr/>
        </p:nvCxnSpPr>
        <p:spPr>
          <a:xfrm rot="16200000" flipH="1">
            <a:off x="7737053" y="4793254"/>
            <a:ext cx="362621" cy="925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8462" idx="3"/>
            <a:endCxn id="18454" idx="0"/>
          </p:cNvCxnSpPr>
          <p:nvPr/>
        </p:nvCxnSpPr>
        <p:spPr>
          <a:xfrm rot="5400000">
            <a:off x="6711083" y="4708298"/>
            <a:ext cx="377857" cy="1110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2161576" y="5978753"/>
            <a:ext cx="453117" cy="195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3395315" y="5786454"/>
            <a:ext cx="6337" cy="424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4429124" y="5761965"/>
            <a:ext cx="1" cy="453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5500694" y="5786454"/>
            <a:ext cx="1" cy="453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6357950" y="5761965"/>
            <a:ext cx="1" cy="477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7500958" y="5786454"/>
            <a:ext cx="0" cy="453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8377756" y="5786454"/>
            <a:ext cx="3497" cy="424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Slide Number Placeholder 1"/>
          <p:cNvSpPr txBox="1">
            <a:spLocks/>
          </p:cNvSpPr>
          <p:nvPr/>
        </p:nvSpPr>
        <p:spPr>
          <a:xfrm>
            <a:off x="8278175" y="6324600"/>
            <a:ext cx="1752600" cy="457200"/>
          </a:xfrm>
          <a:prstGeom prst="rect">
            <a:avLst/>
          </a:prstGeom>
          <a:noFill/>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015B18D-C0AE-454E-8E73-6CD875D4EEEE}"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Driving Forces</a:t>
            </a:r>
          </a:p>
        </p:txBody>
      </p:sp>
      <p:sp>
        <p:nvSpPr>
          <p:cNvPr id="3" name="Content Placeholder 2"/>
          <p:cNvSpPr>
            <a:spLocks noGrp="1"/>
          </p:cNvSpPr>
          <p:nvPr>
            <p:ph sz="half" idx="1"/>
          </p:nvPr>
        </p:nvSpPr>
        <p:spPr>
          <a:xfrm>
            <a:off x="395288" y="1700213"/>
            <a:ext cx="3748084" cy="4897437"/>
          </a:xfrm>
        </p:spPr>
        <p:txBody>
          <a:bodyPr/>
          <a:lstStyle/>
          <a:p>
            <a:r>
              <a:rPr lang="en-US" sz="2400" dirty="0"/>
              <a:t>Forces pushing inventory to sites</a:t>
            </a:r>
          </a:p>
          <a:p>
            <a:pPr lvl="1"/>
            <a:r>
              <a:rPr lang="en-US" sz="2000" dirty="0"/>
              <a:t>High immediate fill rates at sites</a:t>
            </a:r>
          </a:p>
          <a:p>
            <a:pPr lvl="1"/>
            <a:r>
              <a:rPr lang="en-US" sz="2000" dirty="0"/>
              <a:t>High fixed shipping cost</a:t>
            </a:r>
          </a:p>
          <a:p>
            <a:pPr lvl="1"/>
            <a:endParaRPr lang="en-US" sz="2000" dirty="0"/>
          </a:p>
        </p:txBody>
      </p:sp>
      <p:sp>
        <p:nvSpPr>
          <p:cNvPr id="4" name="Content Placeholder 3"/>
          <p:cNvSpPr>
            <a:spLocks noGrp="1"/>
          </p:cNvSpPr>
          <p:nvPr>
            <p:ph sz="half" idx="2"/>
          </p:nvPr>
        </p:nvSpPr>
        <p:spPr>
          <a:xfrm>
            <a:off x="5214942" y="1714488"/>
            <a:ext cx="3200400" cy="4897437"/>
          </a:xfrm>
        </p:spPr>
        <p:txBody>
          <a:bodyPr/>
          <a:lstStyle/>
          <a:p>
            <a:r>
              <a:rPr lang="en-US" sz="2400" dirty="0"/>
              <a:t>Forces pulling inventory back</a:t>
            </a:r>
          </a:p>
          <a:p>
            <a:pPr lvl="1"/>
            <a:r>
              <a:rPr lang="en-US" sz="2000" dirty="0"/>
              <a:t>Pooling inventory reduces overage</a:t>
            </a:r>
          </a:p>
          <a:p>
            <a:pPr lvl="1"/>
            <a:r>
              <a:rPr lang="en-US" sz="2000" dirty="0"/>
              <a:t>High variable shipping cost</a:t>
            </a:r>
          </a:p>
          <a:p>
            <a:endParaRPr lang="en-US" dirty="0"/>
          </a:p>
        </p:txBody>
      </p:sp>
      <p:grpSp>
        <p:nvGrpSpPr>
          <p:cNvPr id="2" name="Group 54"/>
          <p:cNvGrpSpPr>
            <a:grpSpLocks/>
          </p:cNvGrpSpPr>
          <p:nvPr/>
        </p:nvGrpSpPr>
        <p:grpSpPr bwMode="auto">
          <a:xfrm>
            <a:off x="500034" y="3714752"/>
            <a:ext cx="7400954" cy="2928957"/>
            <a:chOff x="457200" y="3769392"/>
            <a:chExt cx="6757249" cy="1945608"/>
          </a:xfrm>
        </p:grpSpPr>
        <p:sp>
          <p:nvSpPr>
            <p:cNvPr id="19469" name="Isosceles Triangle 4"/>
            <p:cNvSpPr>
              <a:spLocks noChangeArrowheads="1"/>
            </p:cNvSpPr>
            <p:nvPr/>
          </p:nvSpPr>
          <p:spPr bwMode="auto">
            <a:xfrm>
              <a:off x="1672019" y="5157262"/>
              <a:ext cx="331974" cy="224262"/>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19470" name="Isosceles Triangle 5"/>
            <p:cNvSpPr>
              <a:spLocks noChangeArrowheads="1"/>
            </p:cNvSpPr>
            <p:nvPr/>
          </p:nvSpPr>
          <p:spPr bwMode="auto">
            <a:xfrm>
              <a:off x="3439449" y="5146049"/>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19471" name="Isosceles Triangle 6"/>
            <p:cNvSpPr>
              <a:spLocks noChangeArrowheads="1"/>
            </p:cNvSpPr>
            <p:nvPr/>
          </p:nvSpPr>
          <p:spPr bwMode="auto">
            <a:xfrm>
              <a:off x="2555734" y="5146049"/>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19472" name="TextBox 7"/>
            <p:cNvSpPr txBox="1">
              <a:spLocks noChangeArrowheads="1"/>
            </p:cNvSpPr>
            <p:nvPr/>
          </p:nvSpPr>
          <p:spPr bwMode="auto">
            <a:xfrm>
              <a:off x="457202" y="5152128"/>
              <a:ext cx="718019" cy="25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Sites</a:t>
              </a:r>
            </a:p>
          </p:txBody>
        </p:sp>
        <p:sp>
          <p:nvSpPr>
            <p:cNvPr id="19473" name="Isosceles Triangle 8"/>
            <p:cNvSpPr>
              <a:spLocks noChangeArrowheads="1"/>
            </p:cNvSpPr>
            <p:nvPr/>
          </p:nvSpPr>
          <p:spPr bwMode="auto">
            <a:xfrm>
              <a:off x="4378396" y="5146049"/>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cxnSp>
          <p:nvCxnSpPr>
            <p:cNvPr id="19474" name="Straight Arrow Connector 9"/>
            <p:cNvCxnSpPr>
              <a:cxnSpLocks noChangeShapeType="1"/>
            </p:cNvCxnSpPr>
            <p:nvPr/>
          </p:nvCxnSpPr>
          <p:spPr bwMode="auto">
            <a:xfrm>
              <a:off x="1838006" y="5433564"/>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475" name="Straight Arrow Connector 10"/>
            <p:cNvCxnSpPr>
              <a:cxnSpLocks noChangeShapeType="1"/>
            </p:cNvCxnSpPr>
            <p:nvPr/>
          </p:nvCxnSpPr>
          <p:spPr bwMode="auto">
            <a:xfrm>
              <a:off x="2712516" y="5433564"/>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476" name="Straight Arrow Connector 11"/>
            <p:cNvCxnSpPr>
              <a:cxnSpLocks noChangeShapeType="1"/>
            </p:cNvCxnSpPr>
            <p:nvPr/>
          </p:nvCxnSpPr>
          <p:spPr bwMode="auto">
            <a:xfrm>
              <a:off x="3605436" y="5433564"/>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477" name="Straight Arrow Connector 12"/>
            <p:cNvCxnSpPr>
              <a:cxnSpLocks noChangeShapeType="1"/>
            </p:cNvCxnSpPr>
            <p:nvPr/>
          </p:nvCxnSpPr>
          <p:spPr bwMode="auto">
            <a:xfrm>
              <a:off x="4544383" y="5433564"/>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5" name="Group 13"/>
            <p:cNvGrpSpPr>
              <a:grpSpLocks/>
            </p:cNvGrpSpPr>
            <p:nvPr/>
          </p:nvGrpSpPr>
          <p:grpSpPr bwMode="auto">
            <a:xfrm>
              <a:off x="1838007" y="4812365"/>
              <a:ext cx="2706376" cy="344892"/>
              <a:chOff x="2362201" y="4248654"/>
              <a:chExt cx="3733800" cy="560287"/>
            </a:xfrm>
          </p:grpSpPr>
          <p:cxnSp>
            <p:nvCxnSpPr>
              <p:cNvPr id="19496" name="Straight Arrow Connector 14"/>
              <p:cNvCxnSpPr>
                <a:cxnSpLocks noChangeShapeType="1"/>
                <a:stCxn id="19479" idx="3"/>
                <a:endCxn id="19473" idx="0"/>
              </p:cNvCxnSpPr>
              <p:nvPr/>
            </p:nvCxnSpPr>
            <p:spPr bwMode="auto">
              <a:xfrm>
                <a:off x="4191001" y="4248654"/>
                <a:ext cx="1905000" cy="54207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497" name="Straight Arrow Connector 15"/>
              <p:cNvCxnSpPr>
                <a:cxnSpLocks noChangeShapeType="1"/>
                <a:stCxn id="19479" idx="3"/>
                <a:endCxn id="19470" idx="0"/>
              </p:cNvCxnSpPr>
              <p:nvPr/>
            </p:nvCxnSpPr>
            <p:spPr bwMode="auto">
              <a:xfrm>
                <a:off x="4191001" y="4248657"/>
                <a:ext cx="609600" cy="54207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498" name="Straight Arrow Connector 16"/>
              <p:cNvCxnSpPr>
                <a:cxnSpLocks noChangeShapeType="1"/>
                <a:stCxn id="19479" idx="3"/>
                <a:endCxn id="19471" idx="0"/>
              </p:cNvCxnSpPr>
              <p:nvPr/>
            </p:nvCxnSpPr>
            <p:spPr bwMode="auto">
              <a:xfrm flipH="1">
                <a:off x="3581400" y="4248657"/>
                <a:ext cx="609601" cy="54207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499" name="Straight Arrow Connector 17"/>
              <p:cNvCxnSpPr>
                <a:cxnSpLocks noChangeShapeType="1"/>
                <a:stCxn id="19479" idx="3"/>
              </p:cNvCxnSpPr>
              <p:nvPr/>
            </p:nvCxnSpPr>
            <p:spPr bwMode="auto">
              <a:xfrm flipH="1">
                <a:off x="2362201" y="4248657"/>
                <a:ext cx="1828800" cy="560284"/>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sp>
          <p:nvSpPr>
            <p:cNvPr id="19479" name="Isosceles Triangle 19"/>
            <p:cNvSpPr>
              <a:spLocks noChangeArrowheads="1"/>
            </p:cNvSpPr>
            <p:nvPr/>
          </p:nvSpPr>
          <p:spPr bwMode="auto">
            <a:xfrm>
              <a:off x="2914598" y="4459955"/>
              <a:ext cx="497961" cy="352412"/>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19480" name="TextBox 20"/>
            <p:cNvSpPr txBox="1">
              <a:spLocks noChangeArrowheads="1"/>
            </p:cNvSpPr>
            <p:nvPr/>
          </p:nvSpPr>
          <p:spPr bwMode="auto">
            <a:xfrm>
              <a:off x="457202" y="4542349"/>
              <a:ext cx="951939" cy="2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Depots</a:t>
              </a:r>
            </a:p>
          </p:txBody>
        </p:sp>
        <p:sp>
          <p:nvSpPr>
            <p:cNvPr id="19481" name="Isosceles Triangle 22"/>
            <p:cNvSpPr>
              <a:spLocks noChangeArrowheads="1"/>
            </p:cNvSpPr>
            <p:nvPr/>
          </p:nvSpPr>
          <p:spPr bwMode="auto">
            <a:xfrm>
              <a:off x="5115045" y="5153910"/>
              <a:ext cx="331974" cy="224262"/>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19482" name="Isosceles Triangle 23"/>
            <p:cNvSpPr>
              <a:spLocks noChangeArrowheads="1"/>
            </p:cNvSpPr>
            <p:nvPr/>
          </p:nvSpPr>
          <p:spPr bwMode="auto">
            <a:xfrm>
              <a:off x="6882475" y="5142697"/>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cxnSp>
          <p:nvCxnSpPr>
            <p:cNvPr id="19483" name="Straight Arrow Connector 26"/>
            <p:cNvCxnSpPr>
              <a:cxnSpLocks noChangeShapeType="1"/>
            </p:cNvCxnSpPr>
            <p:nvPr/>
          </p:nvCxnSpPr>
          <p:spPr bwMode="auto">
            <a:xfrm>
              <a:off x="5281032" y="5430212"/>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6" name="Group 52"/>
            <p:cNvGrpSpPr>
              <a:grpSpLocks/>
            </p:cNvGrpSpPr>
            <p:nvPr/>
          </p:nvGrpSpPr>
          <p:grpSpPr bwMode="auto">
            <a:xfrm>
              <a:off x="6096000" y="5142697"/>
              <a:ext cx="331974" cy="568951"/>
              <a:chOff x="5998760" y="5142697"/>
              <a:chExt cx="331974" cy="568951"/>
            </a:xfrm>
          </p:grpSpPr>
          <p:sp>
            <p:nvSpPr>
              <p:cNvPr id="19494" name="Isosceles Triangle 24"/>
              <p:cNvSpPr>
                <a:spLocks noChangeArrowheads="1"/>
              </p:cNvSpPr>
              <p:nvPr/>
            </p:nvSpPr>
            <p:spPr bwMode="auto">
              <a:xfrm>
                <a:off x="5998760" y="5142697"/>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cxnSp>
            <p:nvCxnSpPr>
              <p:cNvPr id="19495" name="Straight Arrow Connector 27"/>
              <p:cNvCxnSpPr>
                <a:cxnSpLocks noChangeShapeType="1"/>
              </p:cNvCxnSpPr>
              <p:nvPr/>
            </p:nvCxnSpPr>
            <p:spPr bwMode="auto">
              <a:xfrm>
                <a:off x="6155542" y="5430212"/>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cxnSp>
          <p:nvCxnSpPr>
            <p:cNvPr id="19485" name="Straight Arrow Connector 28"/>
            <p:cNvCxnSpPr>
              <a:cxnSpLocks noChangeShapeType="1"/>
            </p:cNvCxnSpPr>
            <p:nvPr/>
          </p:nvCxnSpPr>
          <p:spPr bwMode="auto">
            <a:xfrm>
              <a:off x="7048462" y="5430212"/>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486" name="Straight Arrow Connector 32"/>
            <p:cNvCxnSpPr>
              <a:cxnSpLocks noChangeShapeType="1"/>
              <a:stCxn id="19489" idx="3"/>
              <a:endCxn id="19482" idx="0"/>
            </p:cNvCxnSpPr>
            <p:nvPr/>
          </p:nvCxnSpPr>
          <p:spPr bwMode="auto">
            <a:xfrm>
              <a:off x="6245082" y="4875822"/>
              <a:ext cx="803380" cy="266875"/>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487" name="Straight Arrow Connector 33"/>
            <p:cNvCxnSpPr>
              <a:cxnSpLocks noChangeShapeType="1"/>
              <a:stCxn id="19489" idx="3"/>
              <a:endCxn id="19494" idx="0"/>
            </p:cNvCxnSpPr>
            <p:nvPr/>
          </p:nvCxnSpPr>
          <p:spPr bwMode="auto">
            <a:xfrm>
              <a:off x="6245082" y="4875822"/>
              <a:ext cx="16905" cy="266875"/>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488" name="Straight Arrow Connector 34"/>
            <p:cNvCxnSpPr>
              <a:cxnSpLocks noChangeShapeType="1"/>
              <a:stCxn id="19489" idx="3"/>
              <a:endCxn id="19481" idx="0"/>
            </p:cNvCxnSpPr>
            <p:nvPr/>
          </p:nvCxnSpPr>
          <p:spPr bwMode="auto">
            <a:xfrm flipH="1">
              <a:off x="5281032" y="4875822"/>
              <a:ext cx="964050" cy="278088"/>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9489" name="Isosceles Triangle 35"/>
            <p:cNvSpPr>
              <a:spLocks noChangeArrowheads="1"/>
            </p:cNvSpPr>
            <p:nvPr/>
          </p:nvSpPr>
          <p:spPr bwMode="auto">
            <a:xfrm>
              <a:off x="5996101" y="4523410"/>
              <a:ext cx="497961" cy="352412"/>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27" name="Isosceles Triangle 26"/>
            <p:cNvSpPr/>
            <p:nvPr/>
          </p:nvSpPr>
          <p:spPr bwMode="auto">
            <a:xfrm>
              <a:off x="4370677" y="3769392"/>
              <a:ext cx="603184" cy="426853"/>
            </a:xfrm>
            <a:prstGeom prst="triangle">
              <a:avLst/>
            </a:prstGeom>
            <a:solidFill>
              <a:srgbClr val="0070C0"/>
            </a:solidFill>
            <a:ln w="9525" cap="flat" cmpd="sng" algn="ctr">
              <a:solidFill>
                <a:schemeClr val="tx1"/>
              </a:solidFill>
              <a:prstDash val="solid"/>
              <a:round/>
              <a:headEnd type="none" w="med" len="med"/>
              <a:tailEnd type="none" w="med" len="med"/>
            </a:ln>
            <a:effectLst/>
          </p:spPr>
          <p:txBody>
            <a:bodyPr/>
            <a:lstStyle/>
            <a:p>
              <a:pPr>
                <a:defRPr/>
              </a:pPr>
              <a:endParaRPr lang="en-US">
                <a:latin typeface="Tahoma" charset="0"/>
              </a:endParaRPr>
            </a:p>
          </p:txBody>
        </p:sp>
        <p:sp>
          <p:nvSpPr>
            <p:cNvPr id="19493" name="TextBox 53"/>
            <p:cNvSpPr txBox="1">
              <a:spLocks noChangeArrowheads="1"/>
            </p:cNvSpPr>
            <p:nvPr/>
          </p:nvSpPr>
          <p:spPr bwMode="auto">
            <a:xfrm>
              <a:off x="457200" y="3984513"/>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Central warehouse</a:t>
              </a:r>
            </a:p>
          </p:txBody>
        </p:sp>
      </p:grpSp>
      <p:sp>
        <p:nvSpPr>
          <p:cNvPr id="37" name="Down Arrow 36"/>
          <p:cNvSpPr>
            <a:spLocks noChangeArrowheads="1"/>
          </p:cNvSpPr>
          <p:nvPr/>
        </p:nvSpPr>
        <p:spPr bwMode="auto">
          <a:xfrm>
            <a:off x="8077200" y="4133850"/>
            <a:ext cx="228600" cy="1733550"/>
          </a:xfrm>
          <a:prstGeom prst="downArrow">
            <a:avLst>
              <a:gd name="adj1" fmla="val 50000"/>
              <a:gd name="adj2" fmla="val 49994"/>
            </a:avLst>
          </a:prstGeom>
          <a:solidFill>
            <a:schemeClr val="accent1"/>
          </a:solidFill>
          <a:ln w="9525" algn="ctr">
            <a:solidFill>
              <a:schemeClr val="tx1"/>
            </a:solidFill>
            <a:round/>
            <a:headEnd/>
            <a:tailEnd/>
          </a:ln>
        </p:spPr>
        <p:txBody>
          <a:bodyPr/>
          <a:lstStyle/>
          <a:p>
            <a:endParaRPr lang="en-US"/>
          </a:p>
        </p:txBody>
      </p:sp>
      <p:sp>
        <p:nvSpPr>
          <p:cNvPr id="38" name="Down Arrow 37"/>
          <p:cNvSpPr>
            <a:spLocks noChangeArrowheads="1"/>
          </p:cNvSpPr>
          <p:nvPr/>
        </p:nvSpPr>
        <p:spPr bwMode="auto">
          <a:xfrm flipV="1">
            <a:off x="8458200" y="4111625"/>
            <a:ext cx="228600" cy="1778000"/>
          </a:xfrm>
          <a:prstGeom prst="downArrow">
            <a:avLst>
              <a:gd name="adj1" fmla="val 50000"/>
              <a:gd name="adj2" fmla="val 49979"/>
            </a:avLst>
          </a:prstGeom>
          <a:solidFill>
            <a:schemeClr val="accent1"/>
          </a:solidFill>
          <a:ln w="9525" algn="ctr">
            <a:solidFill>
              <a:schemeClr val="tx1"/>
            </a:solidFill>
            <a:round/>
            <a:headEnd/>
            <a:tailEnd/>
          </a:ln>
        </p:spPr>
        <p:txBody>
          <a:bodyPr/>
          <a:lstStyle/>
          <a:p>
            <a:endParaRPr lang="en-US"/>
          </a:p>
        </p:txBody>
      </p:sp>
      <p:grpSp>
        <p:nvGrpSpPr>
          <p:cNvPr id="7" name="Group 2"/>
          <p:cNvGrpSpPr>
            <a:grpSpLocks/>
          </p:cNvGrpSpPr>
          <p:nvPr/>
        </p:nvGrpSpPr>
        <p:grpSpPr bwMode="auto">
          <a:xfrm>
            <a:off x="2571736" y="4114800"/>
            <a:ext cx="5443987" cy="1010076"/>
            <a:chOff x="2800564" y="3886200"/>
            <a:chExt cx="5443759" cy="1010076"/>
          </a:xfrm>
        </p:grpSpPr>
        <p:sp>
          <p:nvSpPr>
            <p:cNvPr id="19466" name="TextBox 1"/>
            <p:cNvSpPr txBox="1">
              <a:spLocks noChangeArrowheads="1"/>
            </p:cNvSpPr>
            <p:nvPr/>
          </p:nvSpPr>
          <p:spPr bwMode="auto">
            <a:xfrm>
              <a:off x="5943600" y="3886200"/>
              <a:ext cx="6480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Italy</a:t>
              </a:r>
            </a:p>
          </p:txBody>
        </p:sp>
        <p:sp>
          <p:nvSpPr>
            <p:cNvPr id="19467" name="TextBox 36"/>
            <p:cNvSpPr txBox="1">
              <a:spLocks noChangeArrowheads="1"/>
            </p:cNvSpPr>
            <p:nvPr/>
          </p:nvSpPr>
          <p:spPr bwMode="auto">
            <a:xfrm>
              <a:off x="2800564" y="4557722"/>
              <a:ext cx="7528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dirty="0">
                  <a:solidFill>
                    <a:schemeClr val="bg2"/>
                  </a:solidFill>
                </a:rPr>
                <a:t>U.S.</a:t>
              </a:r>
            </a:p>
          </p:txBody>
        </p:sp>
        <p:sp>
          <p:nvSpPr>
            <p:cNvPr id="19468" name="TextBox 37"/>
            <p:cNvSpPr txBox="1">
              <a:spLocks noChangeArrowheads="1"/>
            </p:cNvSpPr>
            <p:nvPr/>
          </p:nvSpPr>
          <p:spPr bwMode="auto">
            <a:xfrm>
              <a:off x="7443840" y="4557722"/>
              <a:ext cx="8004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dirty="0">
                  <a:solidFill>
                    <a:schemeClr val="bg2"/>
                  </a:solidFill>
                </a:rPr>
                <a:t>Russia</a:t>
              </a:r>
            </a:p>
          </p:txBody>
        </p:sp>
      </p:grpSp>
      <p:cxnSp>
        <p:nvCxnSpPr>
          <p:cNvPr id="45" name="Straight Arrow Connector 44"/>
          <p:cNvCxnSpPr>
            <a:stCxn id="27" idx="3"/>
            <a:endCxn id="19479" idx="0"/>
          </p:cNvCxnSpPr>
          <p:nvPr/>
        </p:nvCxnSpPr>
        <p:spPr>
          <a:xfrm rot="5400000">
            <a:off x="4091934" y="3729637"/>
            <a:ext cx="396995" cy="16524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7" idx="3"/>
            <a:endCxn id="19489" idx="0"/>
          </p:cNvCxnSpPr>
          <p:nvPr/>
        </p:nvCxnSpPr>
        <p:spPr>
          <a:xfrm rot="16200000" flipH="1">
            <a:off x="5731696" y="3742284"/>
            <a:ext cx="492521" cy="17226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9479" idx="3"/>
            <a:endCxn id="19469" idx="0"/>
          </p:cNvCxnSpPr>
          <p:nvPr/>
        </p:nvCxnSpPr>
        <p:spPr>
          <a:xfrm rot="5400000">
            <a:off x="2478696" y="4818550"/>
            <a:ext cx="519212" cy="14518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9479" idx="3"/>
          </p:cNvCxnSpPr>
          <p:nvPr/>
        </p:nvCxnSpPr>
        <p:spPr>
          <a:xfrm rot="16200000" flipH="1">
            <a:off x="3981634" y="4767460"/>
            <a:ext cx="573024" cy="1607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9479" idx="3"/>
            <a:endCxn id="19470" idx="0"/>
          </p:cNvCxnSpPr>
          <p:nvPr/>
        </p:nvCxnSpPr>
        <p:spPr>
          <a:xfrm rot="16200000" flipH="1">
            <a:off x="3455034" y="5294059"/>
            <a:ext cx="502332" cy="483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9479" idx="3"/>
            <a:endCxn id="19471" idx="0"/>
          </p:cNvCxnSpPr>
          <p:nvPr/>
        </p:nvCxnSpPr>
        <p:spPr>
          <a:xfrm rot="5400000">
            <a:off x="2971085" y="5294059"/>
            <a:ext cx="502332" cy="483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9489" idx="3"/>
            <a:endCxn id="19481" idx="0"/>
          </p:cNvCxnSpPr>
          <p:nvPr/>
        </p:nvCxnSpPr>
        <p:spPr>
          <a:xfrm rot="5400000">
            <a:off x="6102014" y="5061771"/>
            <a:ext cx="418640" cy="1055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9489" idx="3"/>
            <a:endCxn id="19482" idx="0"/>
          </p:cNvCxnSpPr>
          <p:nvPr/>
        </p:nvCxnSpPr>
        <p:spPr>
          <a:xfrm rot="16200000" flipH="1">
            <a:off x="7078353" y="5141318"/>
            <a:ext cx="401760" cy="879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9489" idx="3"/>
            <a:endCxn id="19494" idx="0"/>
          </p:cNvCxnSpPr>
          <p:nvPr/>
        </p:nvCxnSpPr>
        <p:spPr>
          <a:xfrm rot="16200000" flipH="1">
            <a:off x="6647655" y="5572016"/>
            <a:ext cx="401760" cy="18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Slide Number Placeholder 1"/>
          <p:cNvSpPr txBox="1">
            <a:spLocks/>
          </p:cNvSpPr>
          <p:nvPr/>
        </p:nvSpPr>
        <p:spPr>
          <a:xfrm>
            <a:off x="8278175" y="6324600"/>
            <a:ext cx="1752600" cy="457200"/>
          </a:xfrm>
          <a:prstGeom prst="rect">
            <a:avLst/>
          </a:prstGeom>
          <a:noFill/>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015B18D-C0AE-454E-8E73-6CD875D4EEEE}" type="slidenum">
              <a:rPr lang="en-US" smtClean="0"/>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37"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Modeling – Considerations </a:t>
            </a:r>
          </a:p>
        </p:txBody>
      </p:sp>
      <mc:AlternateContent xmlns:mc="http://schemas.openxmlformats.org/markup-compatibility/2006" xmlns:a14="http://schemas.microsoft.com/office/drawing/2010/main">
        <mc:Choice Requires="a14">
          <p:sp>
            <p:nvSpPr>
              <p:cNvPr id="25604" name="Content Placeholder 1"/>
              <p:cNvSpPr>
                <a:spLocks noGrp="1"/>
              </p:cNvSpPr>
              <p:nvPr>
                <p:ph idx="1"/>
              </p:nvPr>
            </p:nvSpPr>
            <p:spPr>
              <a:xfrm>
                <a:off x="395288" y="1700213"/>
                <a:ext cx="8353176" cy="4897437"/>
              </a:xfrm>
            </p:spPr>
            <p:txBody>
              <a:bodyPr/>
              <a:lstStyle/>
              <a:p>
                <a:r>
                  <a:rPr lang="en-US" dirty="0"/>
                  <a:t>No cross and back shipping</a:t>
                </a:r>
              </a:p>
              <a:p>
                <a:r>
                  <a:rPr lang="en-US" dirty="0"/>
                  <a:t>Recruitment period </a:t>
                </a:r>
                <a14:m>
                  <m:oMath xmlns:m="http://schemas.openxmlformats.org/officeDocument/2006/math">
                    <m:r>
                      <a:rPr lang="en-US" b="0" i="1" smtClean="0">
                        <a:latin typeface="Cambria Math"/>
                      </a:rPr>
                      <m:t>≫</m:t>
                    </m:r>
                  </m:oMath>
                </a14:m>
                <a:r>
                  <a:rPr lang="en-US" dirty="0"/>
                  <a:t> lead times</a:t>
                </a:r>
              </a:p>
              <a:p>
                <a:r>
                  <a:rPr lang="en-US" dirty="0"/>
                  <a:t>One kit for each patient</a:t>
                </a:r>
              </a:p>
              <a:p>
                <a:r>
                  <a:rPr lang="en-US" dirty="0"/>
                  <a:t>Two fill rates (service levels)</a:t>
                </a:r>
              </a:p>
              <a:p>
                <a:pPr lvl="1"/>
                <a:r>
                  <a:rPr lang="en-US" sz="2000" u="sng" dirty="0"/>
                  <a:t>100% patient fill rate for the trial</a:t>
                </a:r>
                <a:r>
                  <a:rPr lang="en-US" sz="2000" dirty="0"/>
                  <a:t> </a:t>
                </a:r>
              </a:p>
              <a:p>
                <a:pPr lvl="1"/>
                <a:r>
                  <a:rPr lang="en-US" sz="2000" u="sng" dirty="0"/>
                  <a:t>99% immediate fill rate at sites</a:t>
                </a:r>
                <a:r>
                  <a:rPr lang="en-US" sz="2000" b="0" dirty="0"/>
                  <a:t> </a:t>
                </a:r>
                <a:endParaRPr lang="en-US" sz="2000" u="sng" dirty="0"/>
              </a:p>
              <a:p>
                <a:r>
                  <a:rPr lang="en-US" dirty="0"/>
                  <a:t>Real-time inventory control </a:t>
                </a:r>
              </a:p>
              <a:p>
                <a:r>
                  <a:rPr lang="en-US" dirty="0"/>
                  <a:t>Drug administered only at sites</a:t>
                </a:r>
              </a:p>
            </p:txBody>
          </p:sp>
        </mc:Choice>
        <mc:Fallback xmlns="">
          <p:sp>
            <p:nvSpPr>
              <p:cNvPr id="25604" name="Content Placeholder 1"/>
              <p:cNvSpPr>
                <a:spLocks noGrp="1" noRot="1" noChangeAspect="1" noMove="1" noResize="1" noEditPoints="1" noAdjustHandles="1" noChangeArrowheads="1" noChangeShapeType="1" noTextEdit="1"/>
              </p:cNvSpPr>
              <p:nvPr>
                <p:ph idx="1"/>
              </p:nvPr>
            </p:nvSpPr>
            <p:spPr>
              <a:xfrm>
                <a:off x="395288" y="1700213"/>
                <a:ext cx="8353176" cy="4897437"/>
              </a:xfrm>
              <a:blipFill rotWithShape="1">
                <a:blip r:embed="rId3"/>
                <a:stretch>
                  <a:fillRect l="-1314" t="-1245"/>
                </a:stretch>
              </a:blipFill>
            </p:spPr>
            <p:txBody>
              <a:bodyPr/>
              <a:lstStyle/>
              <a:p>
                <a:r>
                  <a:rPr lang="en-US">
                    <a:noFill/>
                  </a:rPr>
                  <a:t> </a:t>
                </a:r>
              </a:p>
            </p:txBody>
          </p:sp>
        </mc:Fallback>
      </mc:AlternateContent>
      <p:sp>
        <p:nvSpPr>
          <p:cNvPr id="5"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24</a:t>
            </a:fld>
            <a:endParaRPr lang="en-US" sz="1800" dirty="0">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The Model – In Summary</a:t>
            </a:r>
          </a:p>
        </p:txBody>
      </p:sp>
      <mc:AlternateContent xmlns:mc="http://schemas.openxmlformats.org/markup-compatibility/2006" xmlns:a14="http://schemas.microsoft.com/office/drawing/2010/main">
        <mc:Choice Requires="a14">
          <p:sp>
            <p:nvSpPr>
              <p:cNvPr id="25603" name="Content Placeholder 2"/>
              <p:cNvSpPr>
                <a:spLocks noGrp="1"/>
              </p:cNvSpPr>
              <p:nvPr>
                <p:ph idx="1"/>
              </p:nvPr>
            </p:nvSpPr>
            <p:spPr>
              <a:xfrm>
                <a:off x="467544" y="1752600"/>
                <a:ext cx="7620000" cy="4114800"/>
              </a:xfrm>
            </p:spPr>
            <p:txBody>
              <a:bodyPr/>
              <a:lstStyle/>
              <a:p>
                <a:pPr marL="0" indent="0" algn="r">
                  <a:lnSpc>
                    <a:spcPct val="114000"/>
                  </a:lnSpc>
                  <a:buFontTx/>
                  <a:buNone/>
                </a:pPr>
                <a:r>
                  <a:rPr lang="en-US" sz="2400" dirty="0"/>
                  <a:t>Minimize:          [Inventory Overage + Shipping Costs]</a:t>
                </a:r>
              </a:p>
              <a:p>
                <a:pPr marL="0" indent="0" algn="r">
                  <a:lnSpc>
                    <a:spcPct val="114000"/>
                  </a:lnSpc>
                  <a:buFontTx/>
                  <a:buNone/>
                </a:pPr>
                <a:r>
                  <a:rPr lang="en-US" sz="2400" dirty="0"/>
                  <a:t>Decisions:     inventory positions, shipping quantities</a:t>
                </a:r>
              </a:p>
              <a:p>
                <a:pPr marL="0" indent="0" algn="r">
                  <a:lnSpc>
                    <a:spcPct val="114000"/>
                  </a:lnSpc>
                  <a:buFontTx/>
                  <a:buNone/>
                </a:pPr>
                <a:r>
                  <a:rPr lang="en-US" sz="2400" dirty="0"/>
                  <a:t>Subject to:           High immediate fill rate at all sites</a:t>
                </a:r>
              </a:p>
              <a:p>
                <a:pPr marL="0" indent="0" algn="r">
                  <a:lnSpc>
                    <a:spcPct val="114000"/>
                  </a:lnSpc>
                  <a:buFontTx/>
                  <a:buNone/>
                </a:pPr>
                <a:r>
                  <a:rPr lang="en-US" sz="2400" dirty="0"/>
                  <a:t>Guaranteed supply for the first </a:t>
                </a:r>
                <a14:m>
                  <m:oMath xmlns:m="http://schemas.openxmlformats.org/officeDocument/2006/math">
                    <m:r>
                      <a:rPr lang="en-US" sz="2400" b="0" i="1" smtClean="0">
                        <a:latin typeface="Cambria Math"/>
                      </a:rPr>
                      <m:t>𝑆</m:t>
                    </m:r>
                  </m:oMath>
                </a14:m>
                <a:r>
                  <a:rPr lang="en-US" sz="2400" dirty="0"/>
                  <a:t> patients</a:t>
                </a:r>
              </a:p>
              <a:p>
                <a:pPr marL="0" indent="0">
                  <a:lnSpc>
                    <a:spcPct val="114000"/>
                  </a:lnSpc>
                  <a:buFontTx/>
                  <a:buNone/>
                </a:pPr>
                <a:endParaRPr lang="en-US" sz="2400" dirty="0"/>
              </a:p>
            </p:txBody>
          </p:sp>
        </mc:Choice>
        <mc:Fallback xmlns="">
          <p:sp>
            <p:nvSpPr>
              <p:cNvPr id="25603" name="Content Placeholder 2"/>
              <p:cNvSpPr>
                <a:spLocks noGrp="1" noRot="1" noChangeAspect="1" noMove="1" noResize="1" noEditPoints="1" noAdjustHandles="1" noChangeArrowheads="1" noChangeShapeType="1" noTextEdit="1"/>
              </p:cNvSpPr>
              <p:nvPr>
                <p:ph idx="1"/>
              </p:nvPr>
            </p:nvSpPr>
            <p:spPr>
              <a:xfrm>
                <a:off x="467544" y="1752600"/>
                <a:ext cx="7620000" cy="4114800"/>
              </a:xfrm>
              <a:blipFill rotWithShape="1">
                <a:blip r:embed="rId3"/>
                <a:stretch>
                  <a:fillRect t="-741" r="-1200"/>
                </a:stretch>
              </a:blipFill>
            </p:spPr>
            <p:txBody>
              <a:bodyPr/>
              <a:lstStyle/>
              <a:p>
                <a:r>
                  <a:rPr lang="en-US">
                    <a:noFill/>
                  </a:rPr>
                  <a:t> </a:t>
                </a:r>
              </a:p>
            </p:txBody>
          </p:sp>
        </mc:Fallback>
      </mc:AlternateContent>
      <p:grpSp>
        <p:nvGrpSpPr>
          <p:cNvPr id="2" name="Group 1"/>
          <p:cNvGrpSpPr>
            <a:grpSpLocks/>
          </p:cNvGrpSpPr>
          <p:nvPr/>
        </p:nvGrpSpPr>
        <p:grpSpPr bwMode="auto">
          <a:xfrm>
            <a:off x="1000944" y="3714754"/>
            <a:ext cx="6858000" cy="2643206"/>
            <a:chOff x="1371600" y="3830265"/>
            <a:chExt cx="6858000" cy="2037136"/>
          </a:xfrm>
        </p:grpSpPr>
        <p:grpSp>
          <p:nvGrpSpPr>
            <p:cNvPr id="3" name="Group 54"/>
            <p:cNvGrpSpPr>
              <a:grpSpLocks/>
            </p:cNvGrpSpPr>
            <p:nvPr/>
          </p:nvGrpSpPr>
          <p:grpSpPr bwMode="auto">
            <a:xfrm>
              <a:off x="1371600" y="3830265"/>
              <a:ext cx="6757988" cy="2037136"/>
              <a:chOff x="457200" y="3864482"/>
              <a:chExt cx="6757249" cy="1850518"/>
            </a:xfrm>
          </p:grpSpPr>
          <p:sp>
            <p:nvSpPr>
              <p:cNvPr id="26635" name="Isosceles Triangle 4"/>
              <p:cNvSpPr>
                <a:spLocks noChangeArrowheads="1"/>
              </p:cNvSpPr>
              <p:nvPr/>
            </p:nvSpPr>
            <p:spPr bwMode="auto">
              <a:xfrm>
                <a:off x="1672019" y="5157262"/>
                <a:ext cx="331974" cy="224262"/>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26636" name="Isosceles Triangle 5"/>
              <p:cNvSpPr>
                <a:spLocks noChangeArrowheads="1"/>
              </p:cNvSpPr>
              <p:nvPr/>
            </p:nvSpPr>
            <p:spPr bwMode="auto">
              <a:xfrm>
                <a:off x="3439449" y="5146049"/>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26637" name="Isosceles Triangle 6"/>
              <p:cNvSpPr>
                <a:spLocks noChangeArrowheads="1"/>
              </p:cNvSpPr>
              <p:nvPr/>
            </p:nvSpPr>
            <p:spPr bwMode="auto">
              <a:xfrm>
                <a:off x="2555734" y="5146049"/>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26638" name="TextBox 7"/>
              <p:cNvSpPr txBox="1">
                <a:spLocks noChangeArrowheads="1"/>
              </p:cNvSpPr>
              <p:nvPr/>
            </p:nvSpPr>
            <p:spPr bwMode="auto">
              <a:xfrm>
                <a:off x="457202" y="5152128"/>
                <a:ext cx="718019" cy="25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Sites</a:t>
                </a:r>
              </a:p>
            </p:txBody>
          </p:sp>
          <p:sp>
            <p:nvSpPr>
              <p:cNvPr id="26639" name="Isosceles Triangle 8"/>
              <p:cNvSpPr>
                <a:spLocks noChangeArrowheads="1"/>
              </p:cNvSpPr>
              <p:nvPr/>
            </p:nvSpPr>
            <p:spPr bwMode="auto">
              <a:xfrm>
                <a:off x="4378396" y="5146049"/>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cxnSp>
            <p:nvCxnSpPr>
              <p:cNvPr id="26640" name="Straight Arrow Connector 9"/>
              <p:cNvCxnSpPr>
                <a:cxnSpLocks noChangeShapeType="1"/>
              </p:cNvCxnSpPr>
              <p:nvPr/>
            </p:nvCxnSpPr>
            <p:spPr bwMode="auto">
              <a:xfrm>
                <a:off x="1838006" y="5433564"/>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41" name="Straight Arrow Connector 10"/>
              <p:cNvCxnSpPr>
                <a:cxnSpLocks noChangeShapeType="1"/>
              </p:cNvCxnSpPr>
              <p:nvPr/>
            </p:nvCxnSpPr>
            <p:spPr bwMode="auto">
              <a:xfrm>
                <a:off x="2712516" y="5433564"/>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42" name="Straight Arrow Connector 11"/>
              <p:cNvCxnSpPr>
                <a:cxnSpLocks noChangeShapeType="1"/>
              </p:cNvCxnSpPr>
              <p:nvPr/>
            </p:nvCxnSpPr>
            <p:spPr bwMode="auto">
              <a:xfrm>
                <a:off x="3605436" y="5433564"/>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43" name="Straight Arrow Connector 12"/>
              <p:cNvCxnSpPr>
                <a:cxnSpLocks noChangeShapeType="1"/>
              </p:cNvCxnSpPr>
              <p:nvPr/>
            </p:nvCxnSpPr>
            <p:spPr bwMode="auto">
              <a:xfrm>
                <a:off x="4544383" y="5433564"/>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4" name="Group 13"/>
              <p:cNvGrpSpPr>
                <a:grpSpLocks/>
              </p:cNvGrpSpPr>
              <p:nvPr/>
            </p:nvGrpSpPr>
            <p:grpSpPr bwMode="auto">
              <a:xfrm>
                <a:off x="1838007" y="4812365"/>
                <a:ext cx="2706376" cy="344892"/>
                <a:chOff x="2362201" y="4248654"/>
                <a:chExt cx="3733800" cy="560287"/>
              </a:xfrm>
            </p:grpSpPr>
            <p:cxnSp>
              <p:nvCxnSpPr>
                <p:cNvPr id="26662" name="Straight Arrow Connector 14"/>
                <p:cNvCxnSpPr>
                  <a:cxnSpLocks noChangeShapeType="1"/>
                  <a:stCxn id="26645" idx="3"/>
                  <a:endCxn id="26639" idx="0"/>
                </p:cNvCxnSpPr>
                <p:nvPr/>
              </p:nvCxnSpPr>
              <p:spPr bwMode="auto">
                <a:xfrm>
                  <a:off x="4191001" y="4248654"/>
                  <a:ext cx="1905000" cy="54207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63" name="Straight Arrow Connector 15"/>
                <p:cNvCxnSpPr>
                  <a:cxnSpLocks noChangeShapeType="1"/>
                  <a:stCxn id="26645" idx="3"/>
                  <a:endCxn id="26636" idx="0"/>
                </p:cNvCxnSpPr>
                <p:nvPr/>
              </p:nvCxnSpPr>
              <p:spPr bwMode="auto">
                <a:xfrm>
                  <a:off x="4191001" y="4248657"/>
                  <a:ext cx="609600" cy="54207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64" name="Straight Arrow Connector 16"/>
                <p:cNvCxnSpPr>
                  <a:cxnSpLocks noChangeShapeType="1"/>
                  <a:stCxn id="26645" idx="3"/>
                  <a:endCxn id="26637" idx="0"/>
                </p:cNvCxnSpPr>
                <p:nvPr/>
              </p:nvCxnSpPr>
              <p:spPr bwMode="auto">
                <a:xfrm flipH="1">
                  <a:off x="3581400" y="4248657"/>
                  <a:ext cx="609601" cy="54207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65" name="Straight Arrow Connector 17"/>
                <p:cNvCxnSpPr>
                  <a:cxnSpLocks noChangeShapeType="1"/>
                  <a:stCxn id="26645" idx="3"/>
                </p:cNvCxnSpPr>
                <p:nvPr/>
              </p:nvCxnSpPr>
              <p:spPr bwMode="auto">
                <a:xfrm flipH="1">
                  <a:off x="2362201" y="4248657"/>
                  <a:ext cx="1828800" cy="560284"/>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sp>
            <p:nvSpPr>
              <p:cNvPr id="26645" name="Isosceles Triangle 19"/>
              <p:cNvSpPr>
                <a:spLocks noChangeArrowheads="1"/>
              </p:cNvSpPr>
              <p:nvPr/>
            </p:nvSpPr>
            <p:spPr bwMode="auto">
              <a:xfrm>
                <a:off x="2914598" y="4459955"/>
                <a:ext cx="497961" cy="352412"/>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26646" name="TextBox 20"/>
              <p:cNvSpPr txBox="1">
                <a:spLocks noChangeArrowheads="1"/>
              </p:cNvSpPr>
              <p:nvPr/>
            </p:nvSpPr>
            <p:spPr bwMode="auto">
              <a:xfrm>
                <a:off x="457202" y="4542349"/>
                <a:ext cx="951939" cy="2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Depots</a:t>
                </a:r>
              </a:p>
            </p:txBody>
          </p:sp>
          <p:sp>
            <p:nvSpPr>
              <p:cNvPr id="26647" name="Isosceles Triangle 22"/>
              <p:cNvSpPr>
                <a:spLocks noChangeArrowheads="1"/>
              </p:cNvSpPr>
              <p:nvPr/>
            </p:nvSpPr>
            <p:spPr bwMode="auto">
              <a:xfrm>
                <a:off x="5115045" y="5153910"/>
                <a:ext cx="331974" cy="224262"/>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26648" name="Isosceles Triangle 23"/>
              <p:cNvSpPr>
                <a:spLocks noChangeArrowheads="1"/>
              </p:cNvSpPr>
              <p:nvPr/>
            </p:nvSpPr>
            <p:spPr bwMode="auto">
              <a:xfrm>
                <a:off x="6882475" y="5142697"/>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cxnSp>
            <p:nvCxnSpPr>
              <p:cNvPr id="26649" name="Straight Arrow Connector 26"/>
              <p:cNvCxnSpPr>
                <a:cxnSpLocks noChangeShapeType="1"/>
              </p:cNvCxnSpPr>
              <p:nvPr/>
            </p:nvCxnSpPr>
            <p:spPr bwMode="auto">
              <a:xfrm>
                <a:off x="5281032" y="5430212"/>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5" name="Group 52"/>
              <p:cNvGrpSpPr>
                <a:grpSpLocks/>
              </p:cNvGrpSpPr>
              <p:nvPr/>
            </p:nvGrpSpPr>
            <p:grpSpPr bwMode="auto">
              <a:xfrm>
                <a:off x="6096000" y="5142697"/>
                <a:ext cx="331974" cy="568951"/>
                <a:chOff x="5998760" y="5142697"/>
                <a:chExt cx="331974" cy="568951"/>
              </a:xfrm>
            </p:grpSpPr>
            <p:sp>
              <p:nvSpPr>
                <p:cNvPr id="26660" name="Isosceles Triangle 24"/>
                <p:cNvSpPr>
                  <a:spLocks noChangeArrowheads="1"/>
                </p:cNvSpPr>
                <p:nvPr/>
              </p:nvSpPr>
              <p:spPr bwMode="auto">
                <a:xfrm>
                  <a:off x="5998760" y="5142697"/>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cxnSp>
              <p:nvCxnSpPr>
                <p:cNvPr id="26661" name="Straight Arrow Connector 27"/>
                <p:cNvCxnSpPr>
                  <a:cxnSpLocks noChangeShapeType="1"/>
                </p:cNvCxnSpPr>
                <p:nvPr/>
              </p:nvCxnSpPr>
              <p:spPr bwMode="auto">
                <a:xfrm>
                  <a:off x="6155542" y="5430212"/>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cxnSp>
            <p:nvCxnSpPr>
              <p:cNvPr id="26651" name="Straight Arrow Connector 28"/>
              <p:cNvCxnSpPr>
                <a:cxnSpLocks noChangeShapeType="1"/>
              </p:cNvCxnSpPr>
              <p:nvPr/>
            </p:nvCxnSpPr>
            <p:spPr bwMode="auto">
              <a:xfrm>
                <a:off x="7048462" y="5430212"/>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52" name="Straight Arrow Connector 32"/>
              <p:cNvCxnSpPr>
                <a:cxnSpLocks noChangeShapeType="1"/>
                <a:stCxn id="26655" idx="3"/>
                <a:endCxn id="26648" idx="0"/>
              </p:cNvCxnSpPr>
              <p:nvPr/>
            </p:nvCxnSpPr>
            <p:spPr bwMode="auto">
              <a:xfrm>
                <a:off x="6245082" y="4875822"/>
                <a:ext cx="803380" cy="266875"/>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53" name="Straight Arrow Connector 33"/>
              <p:cNvCxnSpPr>
                <a:cxnSpLocks noChangeShapeType="1"/>
                <a:stCxn id="26655" idx="3"/>
                <a:endCxn id="26660" idx="0"/>
              </p:cNvCxnSpPr>
              <p:nvPr/>
            </p:nvCxnSpPr>
            <p:spPr bwMode="auto">
              <a:xfrm>
                <a:off x="6245082" y="4875822"/>
                <a:ext cx="16905" cy="266875"/>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54" name="Straight Arrow Connector 34"/>
              <p:cNvCxnSpPr>
                <a:cxnSpLocks noChangeShapeType="1"/>
                <a:stCxn id="26655" idx="3"/>
                <a:endCxn id="26647" idx="0"/>
              </p:cNvCxnSpPr>
              <p:nvPr/>
            </p:nvCxnSpPr>
            <p:spPr bwMode="auto">
              <a:xfrm flipH="1">
                <a:off x="5281032" y="4875822"/>
                <a:ext cx="964050" cy="278088"/>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6655" name="Isosceles Triangle 35"/>
              <p:cNvSpPr>
                <a:spLocks noChangeArrowheads="1"/>
              </p:cNvSpPr>
              <p:nvPr/>
            </p:nvSpPr>
            <p:spPr bwMode="auto">
              <a:xfrm>
                <a:off x="5996101" y="4523410"/>
                <a:ext cx="497961" cy="352412"/>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26" name="Isosceles Triangle 25"/>
              <p:cNvSpPr/>
              <p:nvPr/>
            </p:nvSpPr>
            <p:spPr bwMode="auto">
              <a:xfrm>
                <a:off x="4371552" y="3864482"/>
                <a:ext cx="603184" cy="426853"/>
              </a:xfrm>
              <a:prstGeom prst="triangle">
                <a:avLst/>
              </a:prstGeom>
              <a:solidFill>
                <a:srgbClr val="0070C0"/>
              </a:solidFill>
              <a:ln w="9525" cap="flat" cmpd="sng" algn="ctr">
                <a:solidFill>
                  <a:schemeClr val="tx1"/>
                </a:solidFill>
                <a:prstDash val="solid"/>
                <a:round/>
                <a:headEnd type="none" w="med" len="med"/>
                <a:tailEnd type="none" w="med" len="med"/>
              </a:ln>
              <a:effectLst/>
            </p:spPr>
            <p:txBody>
              <a:bodyPr/>
              <a:lstStyle/>
              <a:p>
                <a:pPr>
                  <a:defRPr/>
                </a:pPr>
                <a:endParaRPr lang="en-US">
                  <a:latin typeface="Tahoma" charset="0"/>
                </a:endParaRPr>
              </a:p>
            </p:txBody>
          </p:sp>
          <p:sp>
            <p:nvSpPr>
              <p:cNvPr id="26659" name="TextBox 53"/>
              <p:cNvSpPr txBox="1">
                <a:spLocks noChangeArrowheads="1"/>
              </p:cNvSpPr>
              <p:nvPr/>
            </p:nvSpPr>
            <p:spPr bwMode="auto">
              <a:xfrm>
                <a:off x="457200" y="3984513"/>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dirty="0">
                    <a:solidFill>
                      <a:schemeClr val="bg2"/>
                    </a:solidFill>
                  </a:rPr>
                  <a:t>Central warehouse</a:t>
                </a:r>
              </a:p>
            </p:txBody>
          </p:sp>
        </p:grpSp>
        <p:grpSp>
          <p:nvGrpSpPr>
            <p:cNvPr id="6" name="Group 35"/>
            <p:cNvGrpSpPr>
              <a:grpSpLocks/>
            </p:cNvGrpSpPr>
            <p:nvPr/>
          </p:nvGrpSpPr>
          <p:grpSpPr bwMode="auto">
            <a:xfrm>
              <a:off x="3262313" y="4038600"/>
              <a:ext cx="4967287" cy="914400"/>
              <a:chOff x="3262521" y="3886200"/>
              <a:chExt cx="4967079" cy="914400"/>
            </a:xfrm>
          </p:grpSpPr>
          <p:sp>
            <p:nvSpPr>
              <p:cNvPr id="26632" name="TextBox 36"/>
              <p:cNvSpPr txBox="1">
                <a:spLocks noChangeArrowheads="1"/>
              </p:cNvSpPr>
              <p:nvPr/>
            </p:nvSpPr>
            <p:spPr bwMode="auto">
              <a:xfrm>
                <a:off x="5943600" y="3886200"/>
                <a:ext cx="6480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Italy</a:t>
                </a:r>
              </a:p>
            </p:txBody>
          </p:sp>
          <p:sp>
            <p:nvSpPr>
              <p:cNvPr id="26633" name="TextBox 37"/>
              <p:cNvSpPr txBox="1">
                <a:spLocks noChangeArrowheads="1"/>
              </p:cNvSpPr>
              <p:nvPr/>
            </p:nvSpPr>
            <p:spPr bwMode="auto">
              <a:xfrm>
                <a:off x="3262521" y="4427942"/>
                <a:ext cx="6480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U.S.</a:t>
                </a:r>
              </a:p>
            </p:txBody>
          </p:sp>
          <p:sp>
            <p:nvSpPr>
              <p:cNvPr id="26634" name="TextBox 38"/>
              <p:cNvSpPr txBox="1">
                <a:spLocks noChangeArrowheads="1"/>
              </p:cNvSpPr>
              <p:nvPr/>
            </p:nvSpPr>
            <p:spPr bwMode="auto">
              <a:xfrm>
                <a:off x="7429118" y="4462046"/>
                <a:ext cx="8004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Russia</a:t>
                </a:r>
              </a:p>
            </p:txBody>
          </p:sp>
        </p:grpSp>
      </p:grpSp>
      <p:cxnSp>
        <p:nvCxnSpPr>
          <p:cNvPr id="47" name="Straight Arrow Connector 46"/>
          <p:cNvCxnSpPr>
            <a:stCxn id="26" idx="3"/>
            <a:endCxn id="26645" idx="0"/>
          </p:cNvCxnSpPr>
          <p:nvPr/>
        </p:nvCxnSpPr>
        <p:spPr>
          <a:xfrm rot="5400000">
            <a:off x="4342059" y="3690012"/>
            <a:ext cx="240850" cy="15097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6" idx="3"/>
            <a:endCxn id="26655" idx="0"/>
          </p:cNvCxnSpPr>
          <p:nvPr/>
        </p:nvCxnSpPr>
        <p:spPr>
          <a:xfrm rot="16200000" flipH="1">
            <a:off x="5837661" y="3704140"/>
            <a:ext cx="331487" cy="1572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6645" idx="3"/>
            <a:endCxn id="26635" idx="0"/>
          </p:cNvCxnSpPr>
          <p:nvPr/>
        </p:nvCxnSpPr>
        <p:spPr>
          <a:xfrm rot="5400000">
            <a:off x="2798443" y="4652131"/>
            <a:ext cx="492634" cy="1325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6645" idx="3"/>
            <a:endCxn id="26639" idx="0"/>
          </p:cNvCxnSpPr>
          <p:nvPr/>
        </p:nvCxnSpPr>
        <p:spPr>
          <a:xfrm rot="16200000" flipH="1">
            <a:off x="4159787" y="4616504"/>
            <a:ext cx="476618" cy="13809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6645" idx="3"/>
            <a:endCxn id="26637" idx="0"/>
          </p:cNvCxnSpPr>
          <p:nvPr/>
        </p:nvCxnSpPr>
        <p:spPr>
          <a:xfrm rot="5400000">
            <a:off x="3248357" y="5086029"/>
            <a:ext cx="476618" cy="4419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6645" idx="3"/>
            <a:endCxn id="26636" idx="0"/>
          </p:cNvCxnSpPr>
          <p:nvPr/>
        </p:nvCxnSpPr>
        <p:spPr>
          <a:xfrm rot="16200000" flipH="1">
            <a:off x="3690262" y="5086029"/>
            <a:ext cx="476618" cy="441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6655" idx="3"/>
            <a:endCxn id="26647" idx="0"/>
          </p:cNvCxnSpPr>
          <p:nvPr/>
        </p:nvCxnSpPr>
        <p:spPr>
          <a:xfrm rot="5400000">
            <a:off x="6108776" y="4875837"/>
            <a:ext cx="397210" cy="964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6655" idx="3"/>
            <a:endCxn id="26648" idx="0"/>
          </p:cNvCxnSpPr>
          <p:nvPr/>
        </p:nvCxnSpPr>
        <p:spPr>
          <a:xfrm rot="16200000" flipH="1">
            <a:off x="7000597" y="4948172"/>
            <a:ext cx="381193" cy="803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6655" idx="3"/>
            <a:endCxn id="26660" idx="0"/>
          </p:cNvCxnSpPr>
          <p:nvPr/>
        </p:nvCxnSpPr>
        <p:spPr>
          <a:xfrm rot="16200000" flipH="1">
            <a:off x="6607316" y="5341452"/>
            <a:ext cx="381193" cy="16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25</a:t>
            </a:fld>
            <a:endParaRPr lang="en-US" sz="1800" dirty="0">
              <a:latin typeface="Times New Roman" pitchFamily="18" charset="0"/>
            </a:endParaRPr>
          </a:p>
        </p:txBody>
      </p:sp>
    </p:spTree>
    <p:extLst>
      <p:ext uri="{BB962C8B-B14F-4D97-AF65-F5344CB8AC3E}">
        <p14:creationId xmlns:p14="http://schemas.microsoft.com/office/powerpoint/2010/main" val="1692909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p:cNvPicPr>
            <a:picLocks noChangeAspect="1" noChangeArrowheads="1"/>
          </p:cNvPicPr>
          <p:nvPr/>
        </p:nvPicPr>
        <p:blipFill>
          <a:blip r:embed="rId4"/>
          <a:srcRect/>
          <a:stretch>
            <a:fillRect/>
          </a:stretch>
        </p:blipFill>
        <p:spPr bwMode="auto">
          <a:xfrm>
            <a:off x="80963" y="1566863"/>
            <a:ext cx="7386637" cy="4541837"/>
          </a:xfrm>
          <a:prstGeom prst="rect">
            <a:avLst/>
          </a:prstGeom>
          <a:noFill/>
          <a:ln w="9525">
            <a:noFill/>
            <a:miter lim="800000"/>
            <a:headEnd/>
            <a:tailEnd/>
          </a:ln>
        </p:spPr>
      </p:pic>
      <p:sp>
        <p:nvSpPr>
          <p:cNvPr id="26628" name="Title 1"/>
          <p:cNvSpPr>
            <a:spLocks noGrp="1"/>
          </p:cNvSpPr>
          <p:nvPr>
            <p:ph type="title"/>
          </p:nvPr>
        </p:nvSpPr>
        <p:spPr/>
        <p:txBody>
          <a:bodyPr/>
          <a:lstStyle/>
          <a:p>
            <a:r>
              <a:rPr lang="en-US" dirty="0"/>
              <a:t>Notable Model Definitions</a:t>
            </a:r>
          </a:p>
        </p:txBody>
      </p:sp>
      <p:graphicFrame>
        <p:nvGraphicFramePr>
          <p:cNvPr id="26629" name="Content Placeholder 10"/>
          <p:cNvGraphicFramePr>
            <a:graphicFrameLocks noGrp="1" noChangeAspect="1"/>
          </p:cNvGraphicFramePr>
          <p:nvPr>
            <p:ph idx="1"/>
          </p:nvPr>
        </p:nvGraphicFramePr>
        <p:xfrm>
          <a:off x="4681538" y="1828800"/>
          <a:ext cx="3624262" cy="550863"/>
        </p:xfrm>
        <a:graphic>
          <a:graphicData uri="http://schemas.openxmlformats.org/presentationml/2006/ole">
            <mc:AlternateContent xmlns:mc="http://schemas.openxmlformats.org/markup-compatibility/2006">
              <mc:Choice xmlns:v="urn:schemas-microsoft-com:vml" Requires="v">
                <p:oleObj spid="_x0000_s1407" name="Equation" r:id="rId5" imgW="1587500" imgH="241300" progId="Equation.3">
                  <p:embed/>
                </p:oleObj>
              </mc:Choice>
              <mc:Fallback>
                <p:oleObj name="Equation" r:id="rId5" imgW="1587500" imgH="24130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1538" y="1828800"/>
                        <a:ext cx="3624262" cy="550863"/>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762000" y="5715000"/>
            <a:ext cx="381000" cy="304800"/>
          </a:xfrm>
          <a:prstGeom prst="rect">
            <a:avLst/>
          </a:prstGeom>
          <a:noFill/>
          <a:ln>
            <a:solidFill>
              <a:srgbClr val="C00000"/>
            </a:solidFill>
            <a:prstDash val="sysDash"/>
          </a:ln>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vi-VN" b="1">
              <a:solidFill>
                <a:srgbClr val="EAEAEA"/>
              </a:solidFill>
              <a:latin typeface="Georgia" pitchFamily="18" charset="0"/>
            </a:endParaRPr>
          </a:p>
        </p:txBody>
      </p:sp>
      <p:sp>
        <p:nvSpPr>
          <p:cNvPr id="6" name="Rectangle 5"/>
          <p:cNvSpPr/>
          <p:nvPr/>
        </p:nvSpPr>
        <p:spPr>
          <a:xfrm>
            <a:off x="5765800" y="5715000"/>
            <a:ext cx="381000" cy="304800"/>
          </a:xfrm>
          <a:prstGeom prst="rect">
            <a:avLst/>
          </a:prstGeom>
          <a:noFill/>
          <a:ln>
            <a:solidFill>
              <a:srgbClr val="C00000"/>
            </a:solidFill>
            <a:prstDash val="sysDash"/>
          </a:ln>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vi-VN" b="1">
              <a:solidFill>
                <a:srgbClr val="EAEAEA"/>
              </a:solidFill>
              <a:latin typeface="Georgia" pitchFamily="18" charset="0"/>
            </a:endParaRPr>
          </a:p>
        </p:txBody>
      </p:sp>
      <p:sp>
        <p:nvSpPr>
          <p:cNvPr id="26636" name="TextBox 3"/>
          <p:cNvSpPr txBox="1">
            <a:spLocks noChangeArrowheads="1"/>
          </p:cNvSpPr>
          <p:nvPr/>
        </p:nvSpPr>
        <p:spPr bwMode="auto">
          <a:xfrm>
            <a:off x="1638300" y="3405188"/>
            <a:ext cx="228600" cy="279400"/>
          </a:xfrm>
          <a:prstGeom prst="rect">
            <a:avLst/>
          </a:prstGeom>
          <a:solidFill>
            <a:srgbClr val="FFFFFF"/>
          </a:solidFill>
          <a:ln w="9525">
            <a:noFill/>
            <a:miter lim="800000"/>
            <a:headEnd/>
            <a:tailEnd/>
          </a:ln>
        </p:spPr>
        <p:txBody>
          <a:bodyPr>
            <a:spAutoFit/>
          </a:bodyPr>
          <a:lstStyle/>
          <a:p>
            <a:endParaRPr lang="vi-VN" sz="1400"/>
          </a:p>
        </p:txBody>
      </p:sp>
      <p:sp>
        <p:nvSpPr>
          <p:cNvPr id="26637" name="TextBox 8"/>
          <p:cNvSpPr txBox="1">
            <a:spLocks noChangeArrowheads="1"/>
          </p:cNvSpPr>
          <p:nvPr/>
        </p:nvSpPr>
        <p:spPr bwMode="auto">
          <a:xfrm>
            <a:off x="76200" y="3048000"/>
            <a:ext cx="990600" cy="461963"/>
          </a:xfrm>
          <a:prstGeom prst="rect">
            <a:avLst/>
          </a:prstGeom>
          <a:solidFill>
            <a:srgbClr val="FFFFFF"/>
          </a:solidFill>
          <a:ln w="9525">
            <a:noFill/>
            <a:miter lim="800000"/>
            <a:headEnd/>
            <a:tailEnd/>
          </a:ln>
        </p:spPr>
        <p:txBody>
          <a:bodyPr>
            <a:spAutoFit/>
          </a:bodyPr>
          <a:lstStyle/>
          <a:p>
            <a:pPr>
              <a:buFontTx/>
              <a:buNone/>
            </a:pPr>
            <a:r>
              <a:rPr lang="en-US" sz="1200">
                <a:solidFill>
                  <a:schemeClr val="bg2"/>
                </a:solidFill>
                <a:latin typeface="Times New Roman" pitchFamily="18" charset="0"/>
                <a:cs typeface="Times New Roman" pitchFamily="18" charset="0"/>
              </a:rPr>
              <a:t>Country depots</a:t>
            </a:r>
          </a:p>
        </p:txBody>
      </p:sp>
      <p:sp>
        <p:nvSpPr>
          <p:cNvPr id="4" name="TextBox 3"/>
          <p:cNvSpPr txBox="1">
            <a:spLocks noRot="1" noChangeAspect="1" noMove="1" noResize="1" noEditPoints="1" noAdjustHandles="1" noChangeArrowheads="1" noChangeShapeType="1" noTextEdit="1"/>
          </p:cNvSpPr>
          <p:nvPr/>
        </p:nvSpPr>
        <p:spPr>
          <a:xfrm>
            <a:off x="1447800" y="3395246"/>
            <a:ext cx="647700" cy="338554"/>
          </a:xfrm>
          <a:prstGeom prst="rect">
            <a:avLst/>
          </a:prstGeom>
          <a:blipFill rotWithShape="1">
            <a:blip r:embed="rId7"/>
            <a:stretch>
              <a:fillRect b="-8929"/>
            </a:stretch>
          </a:blipFill>
        </p:spPr>
        <p:txBody>
          <a:bodyPr/>
          <a:lstStyle/>
          <a:p>
            <a:pPr>
              <a:defRPr/>
            </a:pPr>
            <a:r>
              <a:rPr lang="en-US">
                <a:noFill/>
              </a:rPr>
              <a:t> </a:t>
            </a:r>
          </a:p>
        </p:txBody>
      </p:sp>
      <p:sp>
        <p:nvSpPr>
          <p:cNvPr id="11"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26</a:t>
            </a:fld>
            <a:endParaRPr lang="en-US" sz="1800" dirty="0">
              <a:latin typeface="Times New Roman" pitchFamily="18" charset="0"/>
            </a:endParaRPr>
          </a:p>
        </p:txBody>
      </p:sp>
    </p:spTree>
    <p:extLst>
      <p:ext uri="{BB962C8B-B14F-4D97-AF65-F5344CB8AC3E}">
        <p14:creationId xmlns:p14="http://schemas.microsoft.com/office/powerpoint/2010/main" val="2880404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00417 -0.52222 L 1.11022E-16 1.11111E-6 " pathEditMode="relative" rAng="0" ptsTypes="AA">
                                      <p:cBhvr>
                                        <p:cTn id="6" dur="2000" fill="hold"/>
                                        <p:tgtEl>
                                          <p:spTgt spid="6"/>
                                        </p:tgtEl>
                                        <p:attrNameLst>
                                          <p:attrName>ppt_x</p:attrName>
                                          <p:attrName>ppt_y</p:attrName>
                                        </p:attrNameLst>
                                      </p:cBhvr>
                                      <p:rCtr x="-200" y="26100"/>
                                    </p:animMotion>
                                  </p:childTnLst>
                                </p:cTn>
                              </p:par>
                              <p:par>
                                <p:cTn id="7" presetID="0" presetClass="path" presetSubtype="0" accel="50000" decel="50000" fill="hold" nodeType="withEffect">
                                  <p:stCondLst>
                                    <p:cond delay="0"/>
                                  </p:stCondLst>
                                  <p:childTnLst>
                                    <p:animMotion origin="layout" path="M 0.55416 -0.52223 L 3.33333E-6 4.44444E-6 " pathEditMode="relative" rAng="0" ptsTypes="AA">
                                      <p:cBhvr>
                                        <p:cTn id="8" dur="2000" fill="hold"/>
                                        <p:tgtEl>
                                          <p:spTgt spid="5"/>
                                        </p:tgtEl>
                                        <p:attrNameLst>
                                          <p:attrName>ppt_x</p:attrName>
                                          <p:attrName>ppt_y</p:attrName>
                                        </p:attrNameLst>
                                      </p:cBhvr>
                                      <p:rCtr x="-27700" y="26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srcRect/>
          <a:stretch>
            <a:fillRect/>
          </a:stretch>
        </p:blipFill>
        <p:spPr bwMode="auto">
          <a:xfrm>
            <a:off x="80963" y="1566863"/>
            <a:ext cx="7462837" cy="4587875"/>
          </a:xfrm>
          <a:prstGeom prst="rect">
            <a:avLst/>
          </a:prstGeom>
          <a:noFill/>
          <a:ln w="9525">
            <a:noFill/>
            <a:miter lim="800000"/>
            <a:headEnd/>
            <a:tailEnd/>
          </a:ln>
        </p:spPr>
      </p:pic>
      <p:sp>
        <p:nvSpPr>
          <p:cNvPr id="27651" name="Title 1"/>
          <p:cNvSpPr>
            <a:spLocks noGrp="1"/>
          </p:cNvSpPr>
          <p:nvPr>
            <p:ph type="title"/>
          </p:nvPr>
        </p:nvSpPr>
        <p:spPr/>
        <p:txBody>
          <a:bodyPr/>
          <a:lstStyle/>
          <a:p>
            <a:r>
              <a:rPr lang="en-US"/>
              <a:t>Notable Model Definitions</a:t>
            </a:r>
          </a:p>
        </p:txBody>
      </p:sp>
      <p:graphicFrame>
        <p:nvGraphicFramePr>
          <p:cNvPr id="27652" name="Content Placeholder 10"/>
          <p:cNvGraphicFramePr>
            <a:graphicFrameLocks noGrp="1" noChangeAspect="1"/>
          </p:cNvGraphicFramePr>
          <p:nvPr>
            <p:ph idx="1"/>
          </p:nvPr>
        </p:nvGraphicFramePr>
        <p:xfrm>
          <a:off x="5340350" y="2379663"/>
          <a:ext cx="2578100" cy="422275"/>
        </p:xfrm>
        <a:graphic>
          <a:graphicData uri="http://schemas.openxmlformats.org/presentationml/2006/ole">
            <mc:AlternateContent xmlns:mc="http://schemas.openxmlformats.org/markup-compatibility/2006">
              <mc:Choice xmlns:v="urn:schemas-microsoft-com:vml" Requires="v">
                <p:oleObj spid="_x0000_s2812" name="Equation" r:id="rId5" imgW="1473200" imgH="241300" progId="Equation.3">
                  <p:embed/>
                </p:oleObj>
              </mc:Choice>
              <mc:Fallback>
                <p:oleObj name="Equation" r:id="rId5" imgW="1473200" imgH="24130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0350" y="2379663"/>
                        <a:ext cx="2578100" cy="422275"/>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108200" y="2400300"/>
            <a:ext cx="381000" cy="304800"/>
          </a:xfrm>
          <a:prstGeom prst="rect">
            <a:avLst/>
          </a:prstGeom>
          <a:noFill/>
          <a:ln>
            <a:solidFill>
              <a:srgbClr val="C00000"/>
            </a:solidFill>
            <a:prstDash val="sysDash"/>
          </a:ln>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vi-VN" b="1">
              <a:solidFill>
                <a:srgbClr val="EAEAEA"/>
              </a:solidFill>
              <a:latin typeface="Georgia" pitchFamily="18" charset="0"/>
            </a:endParaRPr>
          </a:p>
        </p:txBody>
      </p:sp>
      <p:sp>
        <p:nvSpPr>
          <p:cNvPr id="6" name="Rectangle 5"/>
          <p:cNvSpPr/>
          <p:nvPr/>
        </p:nvSpPr>
        <p:spPr>
          <a:xfrm>
            <a:off x="5372100" y="3887787"/>
            <a:ext cx="381000" cy="304800"/>
          </a:xfrm>
          <a:prstGeom prst="rect">
            <a:avLst/>
          </a:prstGeom>
          <a:noFill/>
          <a:ln>
            <a:solidFill>
              <a:srgbClr val="C00000"/>
            </a:solidFill>
            <a:prstDash val="sysDash"/>
          </a:ln>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vi-VN" b="1">
              <a:solidFill>
                <a:srgbClr val="EAEAEA"/>
              </a:solidFill>
              <a:latin typeface="Georgia" pitchFamily="18" charset="0"/>
            </a:endParaRPr>
          </a:p>
        </p:txBody>
      </p:sp>
      <p:sp>
        <p:nvSpPr>
          <p:cNvPr id="7" name="Rectangle 6"/>
          <p:cNvSpPr/>
          <p:nvPr/>
        </p:nvSpPr>
        <p:spPr>
          <a:xfrm>
            <a:off x="1066800" y="3918010"/>
            <a:ext cx="381000" cy="304800"/>
          </a:xfrm>
          <a:prstGeom prst="rect">
            <a:avLst/>
          </a:prstGeom>
          <a:noFill/>
          <a:ln>
            <a:solidFill>
              <a:srgbClr val="C00000"/>
            </a:solidFill>
            <a:prstDash val="sysDash"/>
          </a:ln>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vi-VN" b="1">
              <a:solidFill>
                <a:srgbClr val="EAEAEA"/>
              </a:solidFill>
              <a:latin typeface="Georgia" pitchFamily="18" charset="0"/>
            </a:endParaRPr>
          </a:p>
        </p:txBody>
      </p:sp>
      <p:graphicFrame>
        <p:nvGraphicFramePr>
          <p:cNvPr id="27662" name="Content Placeholder 10"/>
          <p:cNvGraphicFramePr>
            <a:graphicFrameLocks noChangeAspect="1"/>
          </p:cNvGraphicFramePr>
          <p:nvPr/>
        </p:nvGraphicFramePr>
        <p:xfrm>
          <a:off x="4625975" y="1752600"/>
          <a:ext cx="4298950" cy="404813"/>
        </p:xfrm>
        <a:graphic>
          <a:graphicData uri="http://schemas.openxmlformats.org/presentationml/2006/ole">
            <mc:AlternateContent xmlns:mc="http://schemas.openxmlformats.org/markup-compatibility/2006">
              <mc:Choice xmlns:v="urn:schemas-microsoft-com:vml" Requires="v">
                <p:oleObj spid="_x0000_s2813" name="Equation" r:id="rId7" imgW="2425700" imgH="228600" progId="Equation.3">
                  <p:embed/>
                </p:oleObj>
              </mc:Choice>
              <mc:Fallback>
                <p:oleObj name="Equation" r:id="rId7" imgW="24257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5975" y="1752600"/>
                        <a:ext cx="4298950" cy="404813"/>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3" name="TextBox 8"/>
          <p:cNvSpPr txBox="1">
            <a:spLocks noChangeArrowheads="1"/>
          </p:cNvSpPr>
          <p:nvPr/>
        </p:nvSpPr>
        <p:spPr bwMode="auto">
          <a:xfrm>
            <a:off x="1651000" y="3416300"/>
            <a:ext cx="228600" cy="307975"/>
          </a:xfrm>
          <a:prstGeom prst="rect">
            <a:avLst/>
          </a:prstGeom>
          <a:solidFill>
            <a:srgbClr val="FFFFFF"/>
          </a:solidFill>
          <a:ln w="9525">
            <a:noFill/>
            <a:miter lim="800000"/>
            <a:headEnd/>
            <a:tailEnd/>
          </a:ln>
        </p:spPr>
        <p:txBody>
          <a:bodyPr>
            <a:spAutoFit/>
          </a:bodyPr>
          <a:lstStyle/>
          <a:p>
            <a:endParaRPr lang="vi-VN" sz="1400"/>
          </a:p>
        </p:txBody>
      </p:sp>
      <p:sp>
        <p:nvSpPr>
          <p:cNvPr id="3" name="TextBox 2"/>
          <p:cNvSpPr txBox="1">
            <a:spLocks noRot="1" noChangeAspect="1" noMove="1" noResize="1" noEditPoints="1" noAdjustHandles="1" noChangeArrowheads="1" noChangeShapeType="1" noTextEdit="1"/>
          </p:cNvSpPr>
          <p:nvPr/>
        </p:nvSpPr>
        <p:spPr>
          <a:xfrm>
            <a:off x="3733800" y="2895600"/>
            <a:ext cx="650298" cy="338554"/>
          </a:xfrm>
          <a:prstGeom prst="rect">
            <a:avLst/>
          </a:prstGeom>
          <a:blipFill rotWithShape="1">
            <a:blip r:embed="rId9"/>
            <a:stretch>
              <a:fillRect/>
            </a:stretch>
          </a:blipFill>
        </p:spPr>
        <p:txBody>
          <a:bodyPr/>
          <a:lstStyle/>
          <a:p>
            <a:pPr>
              <a:defRPr/>
            </a:pPr>
            <a:r>
              <a:rPr lang="en-US">
                <a:noFill/>
              </a:rPr>
              <a:t> </a:t>
            </a:r>
          </a:p>
        </p:txBody>
      </p:sp>
      <p:sp>
        <p:nvSpPr>
          <p:cNvPr id="12" name="Rectangle 11"/>
          <p:cNvSpPr/>
          <p:nvPr/>
        </p:nvSpPr>
        <p:spPr>
          <a:xfrm>
            <a:off x="3733800" y="2929354"/>
            <a:ext cx="650298" cy="304800"/>
          </a:xfrm>
          <a:prstGeom prst="rect">
            <a:avLst/>
          </a:prstGeom>
          <a:noFill/>
          <a:ln>
            <a:solidFill>
              <a:srgbClr val="C00000"/>
            </a:solidFill>
            <a:prstDash val="sysDash"/>
          </a:ln>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vi-VN" b="1">
              <a:solidFill>
                <a:srgbClr val="EAEAEA"/>
              </a:solidFill>
              <a:latin typeface="Georgia" pitchFamily="18" charset="0"/>
            </a:endParaRPr>
          </a:p>
        </p:txBody>
      </p:sp>
      <p:sp>
        <p:nvSpPr>
          <p:cNvPr id="27668" name="TextBox 12"/>
          <p:cNvSpPr txBox="1">
            <a:spLocks noChangeArrowheads="1"/>
          </p:cNvSpPr>
          <p:nvPr/>
        </p:nvSpPr>
        <p:spPr bwMode="auto">
          <a:xfrm>
            <a:off x="76200" y="2971800"/>
            <a:ext cx="990600" cy="461963"/>
          </a:xfrm>
          <a:prstGeom prst="rect">
            <a:avLst/>
          </a:prstGeom>
          <a:solidFill>
            <a:srgbClr val="FFFFFF"/>
          </a:solidFill>
          <a:ln w="9525">
            <a:noFill/>
            <a:miter lim="800000"/>
            <a:headEnd/>
            <a:tailEnd/>
          </a:ln>
        </p:spPr>
        <p:txBody>
          <a:bodyPr>
            <a:spAutoFit/>
          </a:bodyPr>
          <a:lstStyle/>
          <a:p>
            <a:pPr>
              <a:buFontTx/>
              <a:buNone/>
            </a:pPr>
            <a:r>
              <a:rPr lang="en-US" sz="1200">
                <a:solidFill>
                  <a:schemeClr val="bg2"/>
                </a:solidFill>
                <a:latin typeface="Times New Roman" pitchFamily="18" charset="0"/>
                <a:cs typeface="Times New Roman" pitchFamily="18" charset="0"/>
              </a:rPr>
              <a:t>Country depots</a:t>
            </a:r>
          </a:p>
        </p:txBody>
      </p:sp>
      <p:sp>
        <p:nvSpPr>
          <p:cNvPr id="15" name="TextBox 14"/>
          <p:cNvSpPr txBox="1">
            <a:spLocks noRot="1" noChangeAspect="1" noMove="1" noResize="1" noEditPoints="1" noAdjustHandles="1" noChangeArrowheads="1" noChangeShapeType="1" noTextEdit="1"/>
          </p:cNvSpPr>
          <p:nvPr/>
        </p:nvSpPr>
        <p:spPr>
          <a:xfrm>
            <a:off x="1447800" y="3395246"/>
            <a:ext cx="647700" cy="338554"/>
          </a:xfrm>
          <a:prstGeom prst="rect">
            <a:avLst/>
          </a:prstGeom>
          <a:blipFill rotWithShape="1">
            <a:blip r:embed="rId10"/>
            <a:stretch>
              <a:fillRect b="-8929"/>
            </a:stretch>
          </a:blipFill>
        </p:spPr>
        <p:txBody>
          <a:bodyPr/>
          <a:lstStyle/>
          <a:p>
            <a:pPr>
              <a:defRPr/>
            </a:pPr>
            <a:r>
              <a:rPr lang="en-US">
                <a:noFill/>
              </a:rPr>
              <a:t> </a:t>
            </a:r>
          </a:p>
        </p:txBody>
      </p:sp>
      <p:sp>
        <p:nvSpPr>
          <p:cNvPr id="16"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27</a:t>
            </a:fld>
            <a:endParaRPr lang="en-US" sz="1800" dirty="0">
              <a:latin typeface="Times New Roman" pitchFamily="18" charset="0"/>
            </a:endParaRPr>
          </a:p>
        </p:txBody>
      </p:sp>
    </p:spTree>
    <p:extLst>
      <p:ext uri="{BB962C8B-B14F-4D97-AF65-F5344CB8AC3E}">
        <p14:creationId xmlns:p14="http://schemas.microsoft.com/office/powerpoint/2010/main" val="222677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27275 -0.16042 L -3.61111E-6 4.44444E-6 " pathEditMode="relative" rAng="0" ptsTypes="AA">
                                      <p:cBhvr>
                                        <p:cTn id="6" dur="2000" fill="hold"/>
                                        <p:tgtEl>
                                          <p:spTgt spid="12"/>
                                        </p:tgtEl>
                                        <p:attrNameLst>
                                          <p:attrName>ppt_x</p:attrName>
                                          <p:attrName>ppt_y</p:attrName>
                                        </p:attrNameLst>
                                      </p:cBhvr>
                                      <p:rCtr x="-13600" y="8000"/>
                                    </p:animMotion>
                                  </p:childTnLst>
                                </p:cTn>
                              </p:par>
                              <p:par>
                                <p:cTn id="7" presetID="0" presetClass="path" presetSubtype="0" accel="50000" decel="50000" fill="hold" nodeType="withEffect">
                                  <p:stCondLst>
                                    <p:cond delay="0"/>
                                  </p:stCondLst>
                                  <p:childTnLst>
                                    <p:animMotion origin="layout" path="M 0.05 -0.22245 L -3.33333E-6 -3.7037E-7 " pathEditMode="relative" rAng="0" ptsTypes="AA">
                                      <p:cBhvr>
                                        <p:cTn id="8" dur="2000" fill="hold"/>
                                        <p:tgtEl>
                                          <p:spTgt spid="6"/>
                                        </p:tgtEl>
                                        <p:attrNameLst>
                                          <p:attrName>ppt_x</p:attrName>
                                          <p:attrName>ppt_y</p:attrName>
                                        </p:attrNameLst>
                                      </p:cBhvr>
                                      <p:rCtr x="-2500" y="11100"/>
                                    </p:animMotion>
                                  </p:childTnLst>
                                </p:cTn>
                              </p:par>
                              <p:par>
                                <p:cTn id="9" presetID="0" presetClass="path" presetSubtype="0" accel="50000" decel="50000" fill="hold" nodeType="withEffect">
                                  <p:stCondLst>
                                    <p:cond delay="0"/>
                                  </p:stCondLst>
                                  <p:childTnLst>
                                    <p:animMotion origin="layout" path="M 0.4125 -0.01111 L 0 0 " pathEditMode="relative" rAng="0" ptsTypes="AA">
                                      <p:cBhvr>
                                        <p:cTn id="10" dur="2000" fill="hold"/>
                                        <p:tgtEl>
                                          <p:spTgt spid="5"/>
                                        </p:tgtEl>
                                        <p:attrNameLst>
                                          <p:attrName>ppt_x</p:attrName>
                                          <p:attrName>ppt_y</p:attrName>
                                        </p:attrNameLst>
                                      </p:cBhvr>
                                      <p:rCtr x="-20600" y="600"/>
                                    </p:animMotion>
                                  </p:childTnLst>
                                </p:cTn>
                              </p:par>
                              <p:par>
                                <p:cTn id="11" presetID="0" presetClass="path" presetSubtype="0" accel="50000" decel="50000" fill="hold" nodeType="withEffect">
                                  <p:stCondLst>
                                    <p:cond delay="0"/>
                                  </p:stCondLst>
                                  <p:childTnLst>
                                    <p:animMotion origin="layout" path="M 0.52083 -0.22685 L 0 1.48148E-6 " pathEditMode="relative" rAng="0" ptsTypes="AA">
                                      <p:cBhvr>
                                        <p:cTn id="12" dur="2000" fill="hold"/>
                                        <p:tgtEl>
                                          <p:spTgt spid="7"/>
                                        </p:tgtEl>
                                        <p:attrNameLst>
                                          <p:attrName>ppt_x</p:attrName>
                                          <p:attrName>ppt_y</p:attrName>
                                        </p:attrNameLst>
                                      </p:cBhvr>
                                      <p:rCtr x="-26000" y="11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4"/>
          <a:srcRect/>
          <a:stretch>
            <a:fillRect/>
          </a:stretch>
        </p:blipFill>
        <p:spPr bwMode="auto">
          <a:xfrm>
            <a:off x="80963" y="1566863"/>
            <a:ext cx="7462837" cy="4587875"/>
          </a:xfrm>
          <a:prstGeom prst="rect">
            <a:avLst/>
          </a:prstGeom>
          <a:noFill/>
          <a:ln w="9525">
            <a:noFill/>
            <a:miter lim="800000"/>
            <a:headEnd/>
            <a:tailEnd/>
          </a:ln>
        </p:spPr>
      </p:pic>
      <p:sp>
        <p:nvSpPr>
          <p:cNvPr id="28675" name="Title 1"/>
          <p:cNvSpPr>
            <a:spLocks noGrp="1"/>
          </p:cNvSpPr>
          <p:nvPr>
            <p:ph type="title"/>
          </p:nvPr>
        </p:nvSpPr>
        <p:spPr/>
        <p:txBody>
          <a:bodyPr/>
          <a:lstStyle/>
          <a:p>
            <a:r>
              <a:rPr lang="en-US"/>
              <a:t>Notable Model Definitions</a:t>
            </a:r>
          </a:p>
        </p:txBody>
      </p:sp>
      <p:graphicFrame>
        <p:nvGraphicFramePr>
          <p:cNvPr id="28676" name="Content Placeholder 10"/>
          <p:cNvGraphicFramePr>
            <a:graphicFrameLocks noGrp="1" noChangeAspect="1"/>
          </p:cNvGraphicFramePr>
          <p:nvPr>
            <p:ph idx="1"/>
          </p:nvPr>
        </p:nvGraphicFramePr>
        <p:xfrm>
          <a:off x="5395913" y="2743200"/>
          <a:ext cx="3290887" cy="481013"/>
        </p:xfrm>
        <a:graphic>
          <a:graphicData uri="http://schemas.openxmlformats.org/presentationml/2006/ole">
            <mc:AlternateContent xmlns:mc="http://schemas.openxmlformats.org/markup-compatibility/2006">
              <mc:Choice xmlns:v="urn:schemas-microsoft-com:vml" Requires="v">
                <p:oleObj spid="_x0000_s3836" name="Equation" r:id="rId5" imgW="1651000" imgH="241300" progId="Equation.3">
                  <p:embed/>
                </p:oleObj>
              </mc:Choice>
              <mc:Fallback>
                <p:oleObj name="Equation" r:id="rId5" imgW="1651000" imgH="24130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913" y="2743200"/>
                        <a:ext cx="3290887" cy="481013"/>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1447800" y="3352800"/>
            <a:ext cx="590550" cy="381000"/>
          </a:xfrm>
          <a:prstGeom prst="rect">
            <a:avLst/>
          </a:prstGeom>
          <a:noFill/>
          <a:ln>
            <a:solidFill>
              <a:srgbClr val="C00000"/>
            </a:solidFill>
            <a:prstDash val="sysDash"/>
          </a:ln>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vi-VN" b="1">
              <a:solidFill>
                <a:srgbClr val="EAEAEA"/>
              </a:solidFill>
              <a:latin typeface="Georgia" pitchFamily="18" charset="0"/>
            </a:endParaRPr>
          </a:p>
        </p:txBody>
      </p:sp>
      <p:sp>
        <p:nvSpPr>
          <p:cNvPr id="6" name="Rectangle 5"/>
          <p:cNvSpPr/>
          <p:nvPr/>
        </p:nvSpPr>
        <p:spPr>
          <a:xfrm>
            <a:off x="5829300" y="4762500"/>
            <a:ext cx="381000" cy="304800"/>
          </a:xfrm>
          <a:prstGeom prst="rect">
            <a:avLst/>
          </a:prstGeom>
          <a:noFill/>
          <a:ln>
            <a:solidFill>
              <a:srgbClr val="C00000"/>
            </a:solidFill>
            <a:prstDash val="sysDash"/>
          </a:ln>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vi-VN" b="1">
              <a:solidFill>
                <a:srgbClr val="EAEAEA"/>
              </a:solidFill>
              <a:latin typeface="Georgia" pitchFamily="18" charset="0"/>
            </a:endParaRPr>
          </a:p>
        </p:txBody>
      </p:sp>
      <p:sp>
        <p:nvSpPr>
          <p:cNvPr id="7" name="Rectangle 6"/>
          <p:cNvSpPr/>
          <p:nvPr/>
        </p:nvSpPr>
        <p:spPr>
          <a:xfrm>
            <a:off x="812800" y="4749800"/>
            <a:ext cx="381000" cy="304800"/>
          </a:xfrm>
          <a:prstGeom prst="rect">
            <a:avLst/>
          </a:prstGeom>
          <a:noFill/>
          <a:ln>
            <a:solidFill>
              <a:srgbClr val="C00000"/>
            </a:solidFill>
            <a:prstDash val="sysDash"/>
          </a:ln>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vi-VN" b="1">
              <a:solidFill>
                <a:srgbClr val="EAEAEA"/>
              </a:solidFill>
              <a:latin typeface="Georgia" pitchFamily="18" charset="0"/>
            </a:endParaRPr>
          </a:p>
        </p:txBody>
      </p:sp>
      <p:sp>
        <p:nvSpPr>
          <p:cNvPr id="28686" name="TextBox 8"/>
          <p:cNvSpPr txBox="1">
            <a:spLocks noChangeArrowheads="1"/>
          </p:cNvSpPr>
          <p:nvPr/>
        </p:nvSpPr>
        <p:spPr bwMode="auto">
          <a:xfrm>
            <a:off x="1663700" y="3430588"/>
            <a:ext cx="228600" cy="254000"/>
          </a:xfrm>
          <a:prstGeom prst="rect">
            <a:avLst/>
          </a:prstGeom>
          <a:solidFill>
            <a:srgbClr val="FFFFFF"/>
          </a:solidFill>
          <a:ln w="9525">
            <a:noFill/>
            <a:miter lim="800000"/>
            <a:headEnd/>
            <a:tailEnd/>
          </a:ln>
        </p:spPr>
        <p:txBody>
          <a:bodyPr>
            <a:spAutoFit/>
          </a:bodyPr>
          <a:lstStyle/>
          <a:p>
            <a:endParaRPr lang="vi-VN" sz="1400"/>
          </a:p>
        </p:txBody>
      </p:sp>
      <p:graphicFrame>
        <p:nvGraphicFramePr>
          <p:cNvPr id="28687" name="Object 2"/>
          <p:cNvGraphicFramePr>
            <a:graphicFrameLocks noGrp="1" noChangeAspect="1"/>
          </p:cNvGraphicFramePr>
          <p:nvPr/>
        </p:nvGraphicFramePr>
        <p:xfrm>
          <a:off x="4267200" y="2057400"/>
          <a:ext cx="4606925" cy="455613"/>
        </p:xfrm>
        <a:graphic>
          <a:graphicData uri="http://schemas.openxmlformats.org/presentationml/2006/ole">
            <mc:AlternateContent xmlns:mc="http://schemas.openxmlformats.org/markup-compatibility/2006">
              <mc:Choice xmlns:v="urn:schemas-microsoft-com:vml" Requires="v">
                <p:oleObj spid="_x0000_s3837" name="Equation" r:id="rId7" imgW="2311400" imgH="228600" progId="Equation.3">
                  <p:embed/>
                </p:oleObj>
              </mc:Choice>
              <mc:Fallback>
                <p:oleObj name="Equation" r:id="rId7" imgW="2311400" imgH="228600" progId="Equation.3">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2057400"/>
                        <a:ext cx="4606925" cy="455613"/>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8" name="TextBox 11"/>
          <p:cNvSpPr txBox="1">
            <a:spLocks noChangeArrowheads="1"/>
          </p:cNvSpPr>
          <p:nvPr/>
        </p:nvSpPr>
        <p:spPr bwMode="auto">
          <a:xfrm>
            <a:off x="76200" y="3048000"/>
            <a:ext cx="990600" cy="461963"/>
          </a:xfrm>
          <a:prstGeom prst="rect">
            <a:avLst/>
          </a:prstGeom>
          <a:solidFill>
            <a:srgbClr val="FFFFFF"/>
          </a:solidFill>
          <a:ln w="9525">
            <a:noFill/>
            <a:miter lim="800000"/>
            <a:headEnd/>
            <a:tailEnd/>
          </a:ln>
        </p:spPr>
        <p:txBody>
          <a:bodyPr>
            <a:spAutoFit/>
          </a:bodyPr>
          <a:lstStyle/>
          <a:p>
            <a:pPr>
              <a:buFontTx/>
              <a:buNone/>
            </a:pPr>
            <a:r>
              <a:rPr lang="en-US" sz="1200">
                <a:solidFill>
                  <a:schemeClr val="bg2"/>
                </a:solidFill>
                <a:latin typeface="Times New Roman" pitchFamily="18" charset="0"/>
                <a:cs typeface="Times New Roman" pitchFamily="18" charset="0"/>
              </a:rPr>
              <a:t>Country depots</a:t>
            </a:r>
          </a:p>
        </p:txBody>
      </p:sp>
      <p:sp>
        <p:nvSpPr>
          <p:cNvPr id="13" name="TextBox 12"/>
          <p:cNvSpPr txBox="1">
            <a:spLocks noRot="1" noChangeAspect="1" noMove="1" noResize="1" noEditPoints="1" noAdjustHandles="1" noChangeArrowheads="1" noChangeShapeType="1" noTextEdit="1"/>
          </p:cNvSpPr>
          <p:nvPr/>
        </p:nvSpPr>
        <p:spPr>
          <a:xfrm>
            <a:off x="1447800" y="3395246"/>
            <a:ext cx="647700" cy="338554"/>
          </a:xfrm>
          <a:prstGeom prst="rect">
            <a:avLst/>
          </a:prstGeom>
          <a:blipFill rotWithShape="1">
            <a:blip r:embed="rId9"/>
            <a:stretch>
              <a:fillRect b="-8929"/>
            </a:stretch>
          </a:blipFill>
        </p:spPr>
        <p:txBody>
          <a:bodyPr/>
          <a:lstStyle/>
          <a:p>
            <a:pPr>
              <a:defRPr/>
            </a:pPr>
            <a:r>
              <a:rPr lang="en-US">
                <a:noFill/>
              </a:rPr>
              <a:t> </a:t>
            </a:r>
          </a:p>
        </p:txBody>
      </p:sp>
      <p:sp>
        <p:nvSpPr>
          <p:cNvPr id="14"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28</a:t>
            </a:fld>
            <a:endParaRPr lang="en-US" sz="1800" dirty="0">
              <a:latin typeface="Times New Roman" pitchFamily="18" charset="0"/>
            </a:endParaRPr>
          </a:p>
        </p:txBody>
      </p:sp>
    </p:spTree>
    <p:extLst>
      <p:ext uri="{BB962C8B-B14F-4D97-AF65-F5344CB8AC3E}">
        <p14:creationId xmlns:p14="http://schemas.microsoft.com/office/powerpoint/2010/main" val="19893763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33438 -0.16111 C 0.32605 -0.15787 0.31789 -0.1551 0.30973 -0.15162 C 0.30035 -0.13982 0.28941 -0.13727 0.27882 -0.13218 C 0.2724 -0.1294 0.26632 -0.12454 0.25973 -0.12269 C 0.24289 -0.11065 0.2257 -0.11412 0.20782 -0.11297 C 0.19827 -0.11111 0.18733 -0.1132 0.17796 -0.10695 C 0.16841 -0.10093 0.16164 -0.08912 0.1507 -0.08565 C 0.12848 -0.06991 0.10678 -0.05463 0.08351 -0.04885 C 0.06562 -0.03635 0.04671 -0.02223 0.02796 -0.01783 C 0.02257 -0.01389 0.01702 -0.01389 0.01164 -0.01019 C 0.00573 -0.00602 0.00851 -0.01111 0.00626 -0.00625 L 5E-6 -0.00023 " pathEditMode="relative" rAng="0" ptsTypes="ffffffffffAA">
                                      <p:cBhvr>
                                        <p:cTn id="6" dur="2000" fill="hold"/>
                                        <p:tgtEl>
                                          <p:spTgt spid="5"/>
                                        </p:tgtEl>
                                        <p:attrNameLst>
                                          <p:attrName>ppt_x</p:attrName>
                                          <p:attrName>ppt_y</p:attrName>
                                        </p:attrNameLst>
                                      </p:cBhvr>
                                      <p:rCtr x="-16700" y="8000"/>
                                    </p:animMotion>
                                  </p:childTnLst>
                                </p:cTn>
                              </p:par>
                              <p:par>
                                <p:cTn id="7" presetID="0" presetClass="path" presetSubtype="0" accel="50000" decel="50000" fill="hold" nodeType="withEffect">
                                  <p:stCondLst>
                                    <p:cond delay="0"/>
                                  </p:stCondLst>
                                  <p:childTnLst>
                                    <p:animMotion origin="layout" path="M -0.0125 -0.3 L 3.33333E-6 1.11111E-6 " pathEditMode="relative" rAng="0" ptsTypes="AA">
                                      <p:cBhvr>
                                        <p:cTn id="8" dur="2000" fill="hold"/>
                                        <p:tgtEl>
                                          <p:spTgt spid="6"/>
                                        </p:tgtEl>
                                        <p:attrNameLst>
                                          <p:attrName>ppt_x</p:attrName>
                                          <p:attrName>ppt_y</p:attrName>
                                        </p:attrNameLst>
                                      </p:cBhvr>
                                      <p:rCtr x="600" y="15000"/>
                                    </p:animMotion>
                                  </p:childTnLst>
                                </p:cTn>
                              </p:par>
                              <p:par>
                                <p:cTn id="9" presetID="0" presetClass="path" presetSubtype="0" accel="50000" decel="50000" fill="hold" nodeType="withEffect">
                                  <p:stCondLst>
                                    <p:cond delay="0"/>
                                  </p:stCondLst>
                                  <p:childTnLst>
                                    <p:animMotion origin="layout" path="M 0.53195 -0.29259 L -2.22222E-6 -4.81481E-6 " pathEditMode="relative" rAng="0" ptsTypes="AA">
                                      <p:cBhvr>
                                        <p:cTn id="10" dur="2000" fill="hold"/>
                                        <p:tgtEl>
                                          <p:spTgt spid="7"/>
                                        </p:tgtEl>
                                        <p:attrNameLst>
                                          <p:attrName>ppt_x</p:attrName>
                                          <p:attrName>ppt_y</p:attrName>
                                        </p:attrNameLst>
                                      </p:cBhvr>
                                      <p:rCtr x="-26600" y="14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Drivers for Total Cost</a:t>
            </a:r>
            <a:endParaRPr lang="vi-VN" dirty="0"/>
          </a:p>
        </p:txBody>
      </p:sp>
      <p:sp>
        <p:nvSpPr>
          <p:cNvPr id="3" name="Content Placeholder 2"/>
          <p:cNvSpPr>
            <a:spLocks noGrp="1"/>
          </p:cNvSpPr>
          <p:nvPr>
            <p:ph idx="1"/>
          </p:nvPr>
        </p:nvSpPr>
        <p:spPr>
          <a:xfrm>
            <a:off x="395288" y="1700213"/>
            <a:ext cx="8118422" cy="4897437"/>
          </a:xfrm>
        </p:spPr>
        <p:txBody>
          <a:bodyPr/>
          <a:lstStyle/>
          <a:p>
            <a:r>
              <a:rPr lang="en-US" dirty="0"/>
              <a:t>The number of countries and sites in a clinical impacts</a:t>
            </a:r>
          </a:p>
          <a:p>
            <a:pPr lvl="1"/>
            <a:r>
              <a:rPr lang="en-US" dirty="0"/>
              <a:t>Total operating costs</a:t>
            </a:r>
          </a:p>
          <a:p>
            <a:pPr lvl="1"/>
            <a:r>
              <a:rPr lang="en-US" dirty="0"/>
              <a:t>Inventory positioning</a:t>
            </a:r>
          </a:p>
          <a:p>
            <a:pPr lvl="1"/>
            <a:r>
              <a:rPr lang="en-US" dirty="0"/>
              <a:t>Inventory overage</a:t>
            </a:r>
          </a:p>
          <a:p>
            <a:endParaRPr lang="en-US" dirty="0"/>
          </a:p>
        </p:txBody>
      </p:sp>
      <p:sp>
        <p:nvSpPr>
          <p:cNvPr id="5" name="Slide Number Placeholder 1"/>
          <p:cNvSpPr txBox="1">
            <a:spLocks/>
          </p:cNvSpPr>
          <p:nvPr/>
        </p:nvSpPr>
        <p:spPr>
          <a:xfrm>
            <a:off x="8513710" y="6421585"/>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29</a:t>
            </a:fld>
            <a:endParaRPr lang="en-US" sz="1800" dirty="0">
              <a:latin typeface="Times New Roman" pitchFamily="18" charset="0"/>
            </a:endParaRPr>
          </a:p>
        </p:txBody>
      </p:sp>
    </p:spTree>
    <p:extLst>
      <p:ext uri="{BB962C8B-B14F-4D97-AF65-F5344CB8AC3E}">
        <p14:creationId xmlns:p14="http://schemas.microsoft.com/office/powerpoint/2010/main" val="296992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t>Clinical Trial Stages</a:t>
            </a:r>
          </a:p>
        </p:txBody>
      </p:sp>
      <p:sp>
        <p:nvSpPr>
          <p:cNvPr id="5125" name="Slide Number Placeholder 1"/>
          <p:cNvSpPr>
            <a:spLocks noGrp="1"/>
          </p:cNvSpPr>
          <p:nvPr>
            <p:ph type="sldNum" sz="quarter" idx="4294967295"/>
          </p:nvPr>
        </p:nvSpPr>
        <p:spPr>
          <a:xfrm>
            <a:off x="8264320" y="6356176"/>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fld id="{73F5D482-8266-4288-A769-B2A51F2E4E22}" type="slidenum">
              <a:rPr lang="en-US" sz="1800" smtClean="0">
                <a:latin typeface="Times New Roman" pitchFamily="18" charset="0"/>
              </a:rPr>
              <a:pPr eaLnBrk="1" hangingPunct="1"/>
              <a:t>3</a:t>
            </a:fld>
            <a:endParaRPr lang="en-US" sz="1800" dirty="0">
              <a:latin typeface="Times New Roman" pitchFamily="18" charset="0"/>
            </a:endParaRPr>
          </a:p>
        </p:txBody>
      </p:sp>
      <p:pic>
        <p:nvPicPr>
          <p:cNvPr id="4098" name="Picture 2" descr="https://cern-foundation.org/wp-content/uploads/imported/Phases%20of%20Clinical%20Trials(1).jpg"/>
          <p:cNvPicPr>
            <a:picLocks noChangeAspect="1" noChangeArrowheads="1"/>
          </p:cNvPicPr>
          <p:nvPr/>
        </p:nvPicPr>
        <p:blipFill>
          <a:blip r:embed="rId3">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49407" y="2060848"/>
            <a:ext cx="8415936" cy="3960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970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dirty="0"/>
              <a:t>Outline</a:t>
            </a:r>
          </a:p>
        </p:txBody>
      </p:sp>
      <p:sp>
        <p:nvSpPr>
          <p:cNvPr id="4099" name="Content Placeholder 2"/>
          <p:cNvSpPr>
            <a:spLocks noGrp="1"/>
          </p:cNvSpPr>
          <p:nvPr>
            <p:ph idx="1"/>
          </p:nvPr>
        </p:nvSpPr>
        <p:spPr/>
        <p:txBody>
          <a:bodyPr/>
          <a:lstStyle/>
          <a:p>
            <a:pPr eaLnBrk="1" hangingPunct="1">
              <a:defRPr/>
            </a:pPr>
            <a:r>
              <a:rPr lang="en-GB" dirty="0">
                <a:solidFill>
                  <a:schemeClr val="accent6">
                    <a:lumMod val="60000"/>
                    <a:lumOff val="40000"/>
                  </a:schemeClr>
                </a:solidFill>
              </a:rPr>
              <a:t>Introduction</a:t>
            </a:r>
          </a:p>
          <a:p>
            <a:pPr eaLnBrk="1" hangingPunct="1">
              <a:defRPr/>
            </a:pPr>
            <a:r>
              <a:rPr lang="en-GB" dirty="0">
                <a:solidFill>
                  <a:schemeClr val="accent6">
                    <a:lumMod val="60000"/>
                    <a:lumOff val="40000"/>
                  </a:schemeClr>
                </a:solidFill>
              </a:rPr>
              <a:t>The Inventory Positioning Problem</a:t>
            </a:r>
          </a:p>
          <a:p>
            <a:pPr lvl="1">
              <a:defRPr/>
            </a:pPr>
            <a:r>
              <a:rPr lang="en-GB" dirty="0">
                <a:solidFill>
                  <a:schemeClr val="accent6">
                    <a:lumMod val="60000"/>
                    <a:lumOff val="40000"/>
                  </a:schemeClr>
                </a:solidFill>
              </a:rPr>
              <a:t>Description of the problem</a:t>
            </a:r>
          </a:p>
          <a:p>
            <a:pPr lvl="1">
              <a:defRPr/>
            </a:pPr>
            <a:r>
              <a:rPr lang="en-GB" dirty="0">
                <a:solidFill>
                  <a:schemeClr val="accent6">
                    <a:lumMod val="60000"/>
                    <a:lumOff val="40000"/>
                  </a:schemeClr>
                </a:solidFill>
              </a:rPr>
              <a:t>Unique features</a:t>
            </a:r>
          </a:p>
          <a:p>
            <a:pPr lvl="1">
              <a:defRPr/>
            </a:pPr>
            <a:r>
              <a:rPr lang="en-GB" dirty="0">
                <a:solidFill>
                  <a:schemeClr val="accent6">
                    <a:lumMod val="60000"/>
                    <a:lumOff val="40000"/>
                  </a:schemeClr>
                </a:solidFill>
              </a:rPr>
              <a:t>Basic of inventory management</a:t>
            </a:r>
            <a:endParaRPr lang="en-GB" dirty="0"/>
          </a:p>
          <a:p>
            <a:pPr eaLnBrk="1" hangingPunct="1">
              <a:defRPr/>
            </a:pPr>
            <a:r>
              <a:rPr lang="en-GB" dirty="0">
                <a:solidFill>
                  <a:schemeClr val="accent6">
                    <a:lumMod val="50000"/>
                  </a:schemeClr>
                </a:solidFill>
              </a:rPr>
              <a:t>Site Selection Problem</a:t>
            </a:r>
          </a:p>
        </p:txBody>
      </p:sp>
      <p:sp>
        <p:nvSpPr>
          <p:cNvPr id="5"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30</a:t>
            </a:fld>
            <a:endParaRPr lang="en-US" sz="1800" dirty="0">
              <a:latin typeface="Times New Roman" pitchFamily="18" charset="0"/>
            </a:endParaRPr>
          </a:p>
        </p:txBody>
      </p:sp>
    </p:spTree>
    <p:extLst>
      <p:ext uri="{BB962C8B-B14F-4D97-AF65-F5344CB8AC3E}">
        <p14:creationId xmlns:p14="http://schemas.microsoft.com/office/powerpoint/2010/main" val="2201704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selection problem</a:t>
            </a:r>
          </a:p>
        </p:txBody>
      </p:sp>
      <p:pic>
        <p:nvPicPr>
          <p:cNvPr id="55298" name="Picture 2" descr="http://www.acmgloballab.com/site/flashmap/map_background.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4900" y="1752600"/>
            <a:ext cx="6629400" cy="3747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5486400"/>
            <a:ext cx="7543800" cy="923330"/>
          </a:xfrm>
          <a:prstGeom prst="rect">
            <a:avLst/>
          </a:prstGeom>
          <a:noFill/>
        </p:spPr>
        <p:txBody>
          <a:bodyPr wrap="square" rtlCol="0">
            <a:spAutoFit/>
          </a:bodyPr>
          <a:lstStyle/>
          <a:p>
            <a:pPr marL="342900" indent="-342900">
              <a:buFont typeface="+mj-lt"/>
              <a:buAutoNum type="arabicPeriod"/>
            </a:pPr>
            <a:r>
              <a:rPr lang="en-US" dirty="0">
                <a:solidFill>
                  <a:schemeClr val="tx1">
                    <a:lumMod val="50000"/>
                  </a:schemeClr>
                </a:solidFill>
              </a:rPr>
              <a:t>A set of potential countries and sites</a:t>
            </a:r>
          </a:p>
          <a:p>
            <a:pPr marL="342900" indent="-342900">
              <a:buFont typeface="+mj-lt"/>
              <a:buAutoNum type="arabicPeriod"/>
            </a:pPr>
            <a:r>
              <a:rPr lang="en-US" dirty="0">
                <a:solidFill>
                  <a:schemeClr val="tx1">
                    <a:lumMod val="50000"/>
                  </a:schemeClr>
                </a:solidFill>
              </a:rPr>
              <a:t>Patient costs, trial costs and supply chain costs </a:t>
            </a:r>
          </a:p>
          <a:p>
            <a:pPr marL="342900" indent="-342900">
              <a:buFont typeface="+mj-lt"/>
              <a:buAutoNum type="arabicPeriod"/>
            </a:pPr>
            <a:r>
              <a:rPr lang="en-US" dirty="0">
                <a:solidFill>
                  <a:schemeClr val="tx1">
                    <a:lumMod val="50000"/>
                  </a:schemeClr>
                </a:solidFill>
              </a:rPr>
              <a:t>What is the most cost effective combination for the clinical trial?</a:t>
            </a:r>
          </a:p>
        </p:txBody>
      </p:sp>
      <p:sp>
        <p:nvSpPr>
          <p:cNvPr id="6" name="5-Point Star 5"/>
          <p:cNvSpPr/>
          <p:nvPr/>
        </p:nvSpPr>
        <p:spPr bwMode="auto">
          <a:xfrm>
            <a:off x="6400800" y="2895600"/>
            <a:ext cx="3048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a:ln>
                <a:noFill/>
              </a:ln>
              <a:solidFill>
                <a:schemeClr val="tx1"/>
              </a:solidFill>
              <a:effectLst/>
              <a:latin typeface="Tahoma" charset="0"/>
            </a:endParaRPr>
          </a:p>
        </p:txBody>
      </p:sp>
      <p:sp>
        <p:nvSpPr>
          <p:cNvPr id="10" name="5-Point Star 9"/>
          <p:cNvSpPr/>
          <p:nvPr/>
        </p:nvSpPr>
        <p:spPr bwMode="auto">
          <a:xfrm>
            <a:off x="5715000" y="3390900"/>
            <a:ext cx="3048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a:ln>
                <a:noFill/>
              </a:ln>
              <a:solidFill>
                <a:schemeClr val="tx1"/>
              </a:solidFill>
              <a:effectLst/>
              <a:latin typeface="Tahoma" charset="0"/>
            </a:endParaRPr>
          </a:p>
        </p:txBody>
      </p:sp>
      <p:sp>
        <p:nvSpPr>
          <p:cNvPr id="12" name="5-Point Star 11"/>
          <p:cNvSpPr/>
          <p:nvPr/>
        </p:nvSpPr>
        <p:spPr bwMode="auto">
          <a:xfrm>
            <a:off x="2057400" y="2273300"/>
            <a:ext cx="3048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a:ln>
                <a:noFill/>
              </a:ln>
              <a:solidFill>
                <a:schemeClr val="tx1"/>
              </a:solidFill>
              <a:effectLst/>
              <a:latin typeface="Tahoma" charset="0"/>
            </a:endParaRPr>
          </a:p>
        </p:txBody>
      </p:sp>
      <p:sp>
        <p:nvSpPr>
          <p:cNvPr id="13" name="5-Point Star 12"/>
          <p:cNvSpPr/>
          <p:nvPr/>
        </p:nvSpPr>
        <p:spPr bwMode="auto">
          <a:xfrm>
            <a:off x="1447800" y="2667000"/>
            <a:ext cx="3048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a:ln>
                <a:noFill/>
              </a:ln>
              <a:solidFill>
                <a:schemeClr val="tx1"/>
              </a:solidFill>
              <a:effectLst/>
              <a:latin typeface="Tahoma" charset="0"/>
            </a:endParaRPr>
          </a:p>
        </p:txBody>
      </p:sp>
      <p:sp>
        <p:nvSpPr>
          <p:cNvPr id="14" name="5-Point Star 13"/>
          <p:cNvSpPr/>
          <p:nvPr/>
        </p:nvSpPr>
        <p:spPr bwMode="auto">
          <a:xfrm>
            <a:off x="7188200" y="4648200"/>
            <a:ext cx="3048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a:ln>
                <a:noFill/>
              </a:ln>
              <a:solidFill>
                <a:schemeClr val="tx1"/>
              </a:solidFill>
              <a:effectLst/>
              <a:latin typeface="Tahoma" charset="0"/>
            </a:endParaRPr>
          </a:p>
        </p:txBody>
      </p:sp>
      <p:sp>
        <p:nvSpPr>
          <p:cNvPr id="15" name="5-Point Star 14"/>
          <p:cNvSpPr/>
          <p:nvPr/>
        </p:nvSpPr>
        <p:spPr bwMode="auto">
          <a:xfrm>
            <a:off x="4305300" y="2438400"/>
            <a:ext cx="3048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a:ln>
                <a:noFill/>
              </a:ln>
              <a:solidFill>
                <a:schemeClr val="tx1"/>
              </a:solidFill>
              <a:effectLst/>
              <a:latin typeface="Tahoma" charset="0"/>
            </a:endParaRPr>
          </a:p>
        </p:txBody>
      </p:sp>
      <p:sp>
        <p:nvSpPr>
          <p:cNvPr id="16" name="5-Point Star 15"/>
          <p:cNvSpPr/>
          <p:nvPr/>
        </p:nvSpPr>
        <p:spPr bwMode="auto">
          <a:xfrm>
            <a:off x="5181600" y="2133600"/>
            <a:ext cx="3048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a:ln>
                <a:noFill/>
              </a:ln>
              <a:solidFill>
                <a:schemeClr val="tx1"/>
              </a:solidFill>
              <a:effectLst/>
              <a:latin typeface="Tahoma" charset="0"/>
            </a:endParaRPr>
          </a:p>
        </p:txBody>
      </p:sp>
      <p:grpSp>
        <p:nvGrpSpPr>
          <p:cNvPr id="4" name="Group 3"/>
          <p:cNvGrpSpPr/>
          <p:nvPr/>
        </p:nvGrpSpPr>
        <p:grpSpPr>
          <a:xfrm>
            <a:off x="1460500" y="2781300"/>
            <a:ext cx="5854700" cy="1638300"/>
            <a:chOff x="1460500" y="2781300"/>
            <a:chExt cx="5854700" cy="1638300"/>
          </a:xfrm>
        </p:grpSpPr>
        <p:sp>
          <p:nvSpPr>
            <p:cNvPr id="8" name="5-Point Star 7"/>
            <p:cNvSpPr/>
            <p:nvPr/>
          </p:nvSpPr>
          <p:spPr bwMode="auto">
            <a:xfrm>
              <a:off x="4610100" y="3162300"/>
              <a:ext cx="3048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a:ln>
                  <a:noFill/>
                </a:ln>
                <a:solidFill>
                  <a:schemeClr val="tx1"/>
                </a:solidFill>
                <a:effectLst/>
                <a:latin typeface="Tahoma" charset="0"/>
              </a:endParaRPr>
            </a:p>
          </p:txBody>
        </p:sp>
        <p:sp>
          <p:nvSpPr>
            <p:cNvPr id="9" name="5-Point Star 8"/>
            <p:cNvSpPr/>
            <p:nvPr/>
          </p:nvSpPr>
          <p:spPr bwMode="auto">
            <a:xfrm>
              <a:off x="7010400" y="2781300"/>
              <a:ext cx="3048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a:ln>
                  <a:noFill/>
                </a:ln>
                <a:solidFill>
                  <a:schemeClr val="tx1"/>
                </a:solidFill>
                <a:effectLst/>
                <a:latin typeface="Tahoma" charset="0"/>
              </a:endParaRPr>
            </a:p>
          </p:txBody>
        </p:sp>
        <p:sp>
          <p:nvSpPr>
            <p:cNvPr id="11" name="5-Point Star 10"/>
            <p:cNvSpPr/>
            <p:nvPr/>
          </p:nvSpPr>
          <p:spPr bwMode="auto">
            <a:xfrm>
              <a:off x="2819400" y="4191000"/>
              <a:ext cx="3048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a:ln>
                  <a:noFill/>
                </a:ln>
                <a:solidFill>
                  <a:schemeClr val="tx1"/>
                </a:solidFill>
                <a:effectLst/>
                <a:latin typeface="Tahoma" charset="0"/>
              </a:endParaRPr>
            </a:p>
          </p:txBody>
        </p:sp>
        <p:sp>
          <p:nvSpPr>
            <p:cNvPr id="17" name="5-Point Star 16"/>
            <p:cNvSpPr/>
            <p:nvPr/>
          </p:nvSpPr>
          <p:spPr bwMode="auto">
            <a:xfrm>
              <a:off x="4533900" y="4191000"/>
              <a:ext cx="3048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a:ln>
                  <a:noFill/>
                </a:ln>
                <a:solidFill>
                  <a:schemeClr val="tx1"/>
                </a:solidFill>
                <a:effectLst/>
                <a:latin typeface="Tahoma" charset="0"/>
              </a:endParaRPr>
            </a:p>
          </p:txBody>
        </p:sp>
        <p:sp>
          <p:nvSpPr>
            <p:cNvPr id="18" name="5-Point Star 17"/>
            <p:cNvSpPr/>
            <p:nvPr/>
          </p:nvSpPr>
          <p:spPr bwMode="auto">
            <a:xfrm>
              <a:off x="6680200" y="3784600"/>
              <a:ext cx="3048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a:ln>
                  <a:noFill/>
                </a:ln>
                <a:solidFill>
                  <a:schemeClr val="tx1"/>
                </a:solidFill>
                <a:effectLst/>
                <a:latin typeface="Tahoma" charset="0"/>
              </a:endParaRPr>
            </a:p>
          </p:txBody>
        </p:sp>
        <p:sp>
          <p:nvSpPr>
            <p:cNvPr id="19" name="5-Point Star 18"/>
            <p:cNvSpPr/>
            <p:nvPr/>
          </p:nvSpPr>
          <p:spPr bwMode="auto">
            <a:xfrm>
              <a:off x="1460500" y="3162300"/>
              <a:ext cx="3048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a:ln>
                  <a:noFill/>
                </a:ln>
                <a:solidFill>
                  <a:schemeClr val="tx1"/>
                </a:solidFill>
                <a:effectLst/>
                <a:latin typeface="Tahoma" charset="0"/>
              </a:endParaRPr>
            </a:p>
          </p:txBody>
        </p:sp>
      </p:grpSp>
      <p:sp>
        <p:nvSpPr>
          <p:cNvPr id="20"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31</a:t>
            </a:fld>
            <a:endParaRPr lang="en-US" sz="1800" dirty="0">
              <a:latin typeface="Times New Roman" pitchFamily="18" charset="0"/>
            </a:endParaRPr>
          </a:p>
        </p:txBody>
      </p:sp>
    </p:spTree>
    <p:extLst>
      <p:ext uri="{BB962C8B-B14F-4D97-AF65-F5344CB8AC3E}">
        <p14:creationId xmlns:p14="http://schemas.microsoft.com/office/powerpoint/2010/main" val="661805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Site selection problem</a:t>
            </a:r>
          </a:p>
        </p:txBody>
      </p:sp>
      <p:sp>
        <p:nvSpPr>
          <p:cNvPr id="45059" name="Content Placeholder 2"/>
          <p:cNvSpPr>
            <a:spLocks noGrp="1"/>
          </p:cNvSpPr>
          <p:nvPr>
            <p:ph idx="1"/>
          </p:nvPr>
        </p:nvSpPr>
        <p:spPr>
          <a:xfrm>
            <a:off x="395288" y="1700213"/>
            <a:ext cx="8209160" cy="4897437"/>
          </a:xfrm>
        </p:spPr>
        <p:txBody>
          <a:bodyPr/>
          <a:lstStyle/>
          <a:p>
            <a:r>
              <a:rPr lang="en-US" dirty="0"/>
              <a:t>11% of sites in a given trial will not enroll a single patient</a:t>
            </a:r>
          </a:p>
          <a:p>
            <a:endParaRPr lang="en-US" dirty="0"/>
          </a:p>
          <a:p>
            <a:r>
              <a:rPr lang="en-US" dirty="0"/>
              <a:t>Initiating a site costs anywhere from $20,000 to $30,000</a:t>
            </a:r>
          </a:p>
          <a:p>
            <a:endParaRPr lang="en-US" dirty="0"/>
          </a:p>
          <a:p>
            <a:r>
              <a:rPr lang="en-US" dirty="0"/>
              <a:t>There is the cost of maintaining sites, which is estimated to be about $1,500 per month.</a:t>
            </a:r>
            <a:endParaRPr lang="en-US" sz="2800" dirty="0"/>
          </a:p>
        </p:txBody>
      </p:sp>
      <p:sp>
        <p:nvSpPr>
          <p:cNvPr id="5"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32</a:t>
            </a:fld>
            <a:endParaRPr lang="en-US" sz="1800" dirty="0">
              <a:latin typeface="Times New Roman" pitchFamily="18" charset="0"/>
            </a:endParaRPr>
          </a:p>
        </p:txBody>
      </p:sp>
      <p:sp>
        <p:nvSpPr>
          <p:cNvPr id="2" name="TextBox 1"/>
          <p:cNvSpPr txBox="1"/>
          <p:nvPr/>
        </p:nvSpPr>
        <p:spPr>
          <a:xfrm>
            <a:off x="611560" y="6324600"/>
            <a:ext cx="7416824" cy="261610"/>
          </a:xfrm>
          <a:prstGeom prst="rect">
            <a:avLst/>
          </a:prstGeom>
          <a:noFill/>
        </p:spPr>
        <p:txBody>
          <a:bodyPr wrap="square" rtlCol="0">
            <a:spAutoFit/>
          </a:bodyPr>
          <a:lstStyle/>
          <a:p>
            <a:r>
              <a:rPr lang="en-US" sz="1100" i="1" dirty="0"/>
              <a:t>http://www.clinicalleader.com/doc/bring-down-the-cost-of-clinical-trials-with-improved-site-selection-0001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Site selection problem</a:t>
            </a:r>
          </a:p>
        </p:txBody>
      </p:sp>
      <p:sp>
        <p:nvSpPr>
          <p:cNvPr id="45059" name="Content Placeholder 2"/>
          <p:cNvSpPr>
            <a:spLocks noGrp="1"/>
          </p:cNvSpPr>
          <p:nvPr>
            <p:ph idx="1"/>
          </p:nvPr>
        </p:nvSpPr>
        <p:spPr>
          <a:xfrm>
            <a:off x="395288" y="1700213"/>
            <a:ext cx="8209160" cy="4897437"/>
          </a:xfrm>
        </p:spPr>
        <p:txBody>
          <a:bodyPr/>
          <a:lstStyle/>
          <a:p>
            <a:r>
              <a:rPr lang="en-US" dirty="0"/>
              <a:t>Find sites that have a demonstrated track record of good performance in certain trials</a:t>
            </a:r>
          </a:p>
          <a:p>
            <a:endParaRPr lang="en-US" dirty="0"/>
          </a:p>
          <a:p>
            <a:r>
              <a:rPr lang="en-US" dirty="0"/>
              <a:t>Access to patients, higher performance in similar trials in that particular disease area, and credentials of site personnel will all be key components in the site selection process </a:t>
            </a:r>
          </a:p>
          <a:p>
            <a:pPr marL="0" indent="0">
              <a:buNone/>
            </a:pPr>
            <a:r>
              <a:rPr lang="en-US" sz="2800" dirty="0">
                <a:sym typeface="Wingdings" panose="05000000000000000000" pitchFamily="2" charset="2"/>
              </a:rPr>
              <a:t>    automate this process?</a:t>
            </a:r>
            <a:endParaRPr lang="en-US" sz="2800" dirty="0"/>
          </a:p>
        </p:txBody>
      </p:sp>
      <p:sp>
        <p:nvSpPr>
          <p:cNvPr id="5"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33</a:t>
            </a:fld>
            <a:endParaRPr lang="en-US" sz="1800" dirty="0">
              <a:latin typeface="Times New Roman" pitchFamily="18" charset="0"/>
            </a:endParaRPr>
          </a:p>
        </p:txBody>
      </p:sp>
      <p:sp>
        <p:nvSpPr>
          <p:cNvPr id="2" name="TextBox 1"/>
          <p:cNvSpPr txBox="1"/>
          <p:nvPr/>
        </p:nvSpPr>
        <p:spPr>
          <a:xfrm>
            <a:off x="611560" y="6324600"/>
            <a:ext cx="7416824" cy="261610"/>
          </a:xfrm>
          <a:prstGeom prst="rect">
            <a:avLst/>
          </a:prstGeom>
          <a:noFill/>
        </p:spPr>
        <p:txBody>
          <a:bodyPr wrap="square" rtlCol="0">
            <a:spAutoFit/>
          </a:bodyPr>
          <a:lstStyle/>
          <a:p>
            <a:r>
              <a:rPr lang="en-US" sz="1100" i="1" dirty="0"/>
              <a:t>http://www.clinicalleader.com/doc/bring-down-the-cost-of-clinical-trials-with-improved-site-selection-0001</a:t>
            </a:r>
          </a:p>
        </p:txBody>
      </p:sp>
    </p:spTree>
    <p:extLst>
      <p:ext uri="{BB962C8B-B14F-4D97-AF65-F5344CB8AC3E}">
        <p14:creationId xmlns:p14="http://schemas.microsoft.com/office/powerpoint/2010/main" val="2712663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Site selection problem</a:t>
            </a:r>
          </a:p>
        </p:txBody>
      </p:sp>
      <p:sp>
        <p:nvSpPr>
          <p:cNvPr id="45059" name="Content Placeholder 2"/>
          <p:cNvSpPr>
            <a:spLocks noGrp="1"/>
          </p:cNvSpPr>
          <p:nvPr>
            <p:ph idx="1"/>
          </p:nvPr>
        </p:nvSpPr>
        <p:spPr>
          <a:xfrm>
            <a:off x="395288" y="1700213"/>
            <a:ext cx="8209160" cy="4897437"/>
          </a:xfrm>
        </p:spPr>
        <p:txBody>
          <a:bodyPr/>
          <a:lstStyle/>
          <a:p>
            <a:r>
              <a:rPr lang="en-US" dirty="0"/>
              <a:t>There is a large amount of publicly available data</a:t>
            </a:r>
          </a:p>
          <a:p>
            <a:pPr lvl="1"/>
            <a:r>
              <a:rPr lang="en-US" dirty="0"/>
              <a:t>Clinicaltrial.gov</a:t>
            </a:r>
          </a:p>
          <a:p>
            <a:endParaRPr lang="en-US" dirty="0"/>
          </a:p>
          <a:p>
            <a:r>
              <a:rPr lang="en-US" dirty="0"/>
              <a:t>Goal: to predict future enrollment in clinical trials using statistical learning</a:t>
            </a:r>
          </a:p>
          <a:p>
            <a:pPr lvl="1"/>
            <a:r>
              <a:rPr lang="en-US" dirty="0"/>
              <a:t>Performance of sites</a:t>
            </a:r>
          </a:p>
          <a:p>
            <a:pPr lvl="1"/>
            <a:r>
              <a:rPr lang="en-US" dirty="0"/>
              <a:t>Geodemographic patients (</a:t>
            </a:r>
            <a:r>
              <a:rPr lang="en-US" b="0" dirty="0"/>
              <a:t>patients have convenient access to the study site, and that patient populations are close in proximity to the study site)</a:t>
            </a:r>
            <a:endParaRPr lang="en-US" sz="2400" dirty="0"/>
          </a:p>
        </p:txBody>
      </p:sp>
      <p:sp>
        <p:nvSpPr>
          <p:cNvPr id="5"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34</a:t>
            </a:fld>
            <a:endParaRPr lang="en-US" sz="1800" dirty="0">
              <a:latin typeface="Times New Roman" pitchFamily="18" charset="0"/>
            </a:endParaRPr>
          </a:p>
        </p:txBody>
      </p:sp>
      <p:sp>
        <p:nvSpPr>
          <p:cNvPr id="6" name="TextBox 5"/>
          <p:cNvSpPr txBox="1"/>
          <p:nvPr/>
        </p:nvSpPr>
        <p:spPr>
          <a:xfrm>
            <a:off x="467544" y="6324600"/>
            <a:ext cx="7920880" cy="261610"/>
          </a:xfrm>
          <a:prstGeom prst="rect">
            <a:avLst/>
          </a:prstGeom>
          <a:noFill/>
        </p:spPr>
        <p:txBody>
          <a:bodyPr wrap="square" rtlCol="0">
            <a:spAutoFit/>
          </a:bodyPr>
          <a:lstStyle/>
          <a:p>
            <a:r>
              <a:rPr lang="en-US" sz="1100" i="1" dirty="0"/>
              <a:t>https://www.linkedin.com/pulse/20140324171436-55450526-break-from-the-herd-analytically-optimizing-study-site-selection</a:t>
            </a:r>
          </a:p>
        </p:txBody>
      </p:sp>
    </p:spTree>
    <p:extLst>
      <p:ext uri="{BB962C8B-B14F-4D97-AF65-F5344CB8AC3E}">
        <p14:creationId xmlns:p14="http://schemas.microsoft.com/office/powerpoint/2010/main" val="671704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Site selection problem</a:t>
            </a:r>
          </a:p>
        </p:txBody>
      </p:sp>
      <p:sp>
        <p:nvSpPr>
          <p:cNvPr id="5"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35</a:t>
            </a:fld>
            <a:endParaRPr lang="en-US" sz="1800" dirty="0">
              <a:latin typeface="Times New Roman" pitchFamily="18" charset="0"/>
            </a:endParaRPr>
          </a:p>
        </p:txBody>
      </p:sp>
      <p:sp>
        <p:nvSpPr>
          <p:cNvPr id="2" name="TextBox 1"/>
          <p:cNvSpPr txBox="1"/>
          <p:nvPr/>
        </p:nvSpPr>
        <p:spPr>
          <a:xfrm>
            <a:off x="467544" y="6324600"/>
            <a:ext cx="7920880" cy="261610"/>
          </a:xfrm>
          <a:prstGeom prst="rect">
            <a:avLst/>
          </a:prstGeom>
          <a:noFill/>
        </p:spPr>
        <p:txBody>
          <a:bodyPr wrap="square" rtlCol="0">
            <a:spAutoFit/>
          </a:bodyPr>
          <a:lstStyle/>
          <a:p>
            <a:r>
              <a:rPr lang="en-US" sz="1100" i="1" dirty="0"/>
              <a:t>https://www.linkedin.com/pulse/20140324171436-55450526-break-from-the-herd-analytically-optimizing-study-site-selection</a:t>
            </a:r>
          </a:p>
        </p:txBody>
      </p:sp>
      <p:pic>
        <p:nvPicPr>
          <p:cNvPr id="6146" name="Picture 2" descr="https://media.licdn.com/mpr/mpr/p/2/005/04f/13d/1286949.jp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244922" y="2708920"/>
            <a:ext cx="6366123" cy="31575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Rectangle 5"/>
          <p:cNvSpPr/>
          <p:nvPr/>
        </p:nvSpPr>
        <p:spPr>
          <a:xfrm>
            <a:off x="641850" y="1939227"/>
            <a:ext cx="8496944" cy="369332"/>
          </a:xfrm>
          <a:prstGeom prst="rect">
            <a:avLst/>
          </a:prstGeom>
        </p:spPr>
        <p:txBody>
          <a:bodyPr wrap="square">
            <a:spAutoFit/>
          </a:bodyPr>
          <a:lstStyle/>
          <a:p>
            <a:r>
              <a:rPr lang="en-US" dirty="0"/>
              <a:t>Aggregated data for all actively recruiting Alzheimer’s clinical trials in the US</a:t>
            </a:r>
          </a:p>
        </p:txBody>
      </p:sp>
    </p:spTree>
    <p:extLst>
      <p:ext uri="{BB962C8B-B14F-4D97-AF65-F5344CB8AC3E}">
        <p14:creationId xmlns:p14="http://schemas.microsoft.com/office/powerpoint/2010/main" val="3953265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Site selection problem</a:t>
            </a:r>
          </a:p>
        </p:txBody>
      </p:sp>
      <p:sp>
        <p:nvSpPr>
          <p:cNvPr id="45059" name="Content Placeholder 2"/>
          <p:cNvSpPr>
            <a:spLocks noGrp="1"/>
          </p:cNvSpPr>
          <p:nvPr>
            <p:ph idx="1"/>
          </p:nvPr>
        </p:nvSpPr>
        <p:spPr>
          <a:xfrm>
            <a:off x="395288" y="1700213"/>
            <a:ext cx="8209160" cy="4897437"/>
          </a:xfrm>
        </p:spPr>
        <p:txBody>
          <a:bodyPr/>
          <a:lstStyle/>
          <a:p>
            <a:r>
              <a:rPr lang="en-US" dirty="0"/>
              <a:t>There are 38 Alzheimer’s clinical trials in New York City. </a:t>
            </a:r>
          </a:p>
          <a:p>
            <a:endParaRPr lang="en-US" dirty="0"/>
          </a:p>
          <a:p>
            <a:r>
              <a:rPr lang="en-US" dirty="0"/>
              <a:t>Due to study crowding in the NYC region, we looked at sites in the Tom’s River and New Jersey areas, where there are less clinical trials, and we found several healthcare research centers with solid capabilities and sufficient physician research </a:t>
            </a:r>
            <a:endParaRPr lang="en-US" sz="2800" dirty="0"/>
          </a:p>
        </p:txBody>
      </p:sp>
      <p:sp>
        <p:nvSpPr>
          <p:cNvPr id="5"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36</a:t>
            </a:fld>
            <a:endParaRPr lang="en-US" sz="1800" dirty="0">
              <a:latin typeface="Times New Roman" pitchFamily="18" charset="0"/>
            </a:endParaRPr>
          </a:p>
        </p:txBody>
      </p:sp>
      <p:sp>
        <p:nvSpPr>
          <p:cNvPr id="6" name="TextBox 5"/>
          <p:cNvSpPr txBox="1"/>
          <p:nvPr/>
        </p:nvSpPr>
        <p:spPr>
          <a:xfrm>
            <a:off x="467544" y="6324600"/>
            <a:ext cx="7920880" cy="261610"/>
          </a:xfrm>
          <a:prstGeom prst="rect">
            <a:avLst/>
          </a:prstGeom>
          <a:noFill/>
        </p:spPr>
        <p:txBody>
          <a:bodyPr wrap="square" rtlCol="0">
            <a:spAutoFit/>
          </a:bodyPr>
          <a:lstStyle/>
          <a:p>
            <a:r>
              <a:rPr lang="en-US" sz="1100" i="1" dirty="0"/>
              <a:t>https://www.linkedin.com/pulse/20140324171436-55450526-break-from-the-herd-analytically-optimizing-study-site-selection</a:t>
            </a:r>
          </a:p>
        </p:txBody>
      </p:sp>
    </p:spTree>
    <p:extLst>
      <p:ext uri="{BB962C8B-B14F-4D97-AF65-F5344CB8AC3E}">
        <p14:creationId xmlns:p14="http://schemas.microsoft.com/office/powerpoint/2010/main" val="3296944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The Model – In Summary</a:t>
            </a:r>
          </a:p>
        </p:txBody>
      </p:sp>
      <mc:AlternateContent xmlns:mc="http://schemas.openxmlformats.org/markup-compatibility/2006" xmlns:a14="http://schemas.microsoft.com/office/drawing/2010/main">
        <mc:Choice Requires="a14">
          <p:sp>
            <p:nvSpPr>
              <p:cNvPr id="25603" name="Content Placeholder 2"/>
              <p:cNvSpPr>
                <a:spLocks noGrp="1"/>
              </p:cNvSpPr>
              <p:nvPr>
                <p:ph idx="1"/>
              </p:nvPr>
            </p:nvSpPr>
            <p:spPr>
              <a:xfrm>
                <a:off x="467544" y="1752600"/>
                <a:ext cx="7620000" cy="4114800"/>
              </a:xfrm>
            </p:spPr>
            <p:txBody>
              <a:bodyPr/>
              <a:lstStyle/>
              <a:p>
                <a:pPr marL="0" indent="0" algn="r">
                  <a:lnSpc>
                    <a:spcPct val="114000"/>
                  </a:lnSpc>
                  <a:buFontTx/>
                  <a:buNone/>
                </a:pPr>
                <a:r>
                  <a:rPr lang="en-US" sz="2400" dirty="0"/>
                  <a:t>Minimize:          [Inventory Overage + Shipping Costs]</a:t>
                </a:r>
              </a:p>
              <a:p>
                <a:pPr marL="0" indent="0" algn="r">
                  <a:lnSpc>
                    <a:spcPct val="114000"/>
                  </a:lnSpc>
                  <a:buFontTx/>
                  <a:buNone/>
                </a:pPr>
                <a:r>
                  <a:rPr lang="en-US" sz="2400" dirty="0"/>
                  <a:t>Decisions:     inventory positions, shipping quantities, </a:t>
                </a:r>
                <a:r>
                  <a:rPr lang="en-US" sz="2400" dirty="0">
                    <a:solidFill>
                      <a:srgbClr val="FF0000"/>
                    </a:solidFill>
                  </a:rPr>
                  <a:t>opening a site</a:t>
                </a:r>
              </a:p>
              <a:p>
                <a:pPr marL="0" indent="0" algn="r">
                  <a:lnSpc>
                    <a:spcPct val="114000"/>
                  </a:lnSpc>
                  <a:buFontTx/>
                  <a:buNone/>
                </a:pPr>
                <a:r>
                  <a:rPr lang="en-US" sz="2400" dirty="0"/>
                  <a:t>Subject to:           High immediate fill rate at all sites</a:t>
                </a:r>
              </a:p>
              <a:p>
                <a:pPr marL="0" indent="0" algn="r">
                  <a:lnSpc>
                    <a:spcPct val="114000"/>
                  </a:lnSpc>
                  <a:buFontTx/>
                  <a:buNone/>
                </a:pPr>
                <a:r>
                  <a:rPr lang="en-US" sz="2400" dirty="0"/>
                  <a:t>Guaranteed supply for the first </a:t>
                </a:r>
                <a14:m>
                  <m:oMath xmlns:m="http://schemas.openxmlformats.org/officeDocument/2006/math">
                    <m:r>
                      <a:rPr lang="en-US" sz="2400" b="0" i="1" smtClean="0">
                        <a:latin typeface="Cambria Math"/>
                      </a:rPr>
                      <m:t>𝑆</m:t>
                    </m:r>
                  </m:oMath>
                </a14:m>
                <a:r>
                  <a:rPr lang="en-US" sz="2400" dirty="0"/>
                  <a:t> patients</a:t>
                </a:r>
              </a:p>
              <a:p>
                <a:pPr marL="0" indent="0">
                  <a:lnSpc>
                    <a:spcPct val="114000"/>
                  </a:lnSpc>
                  <a:buFontTx/>
                  <a:buNone/>
                </a:pPr>
                <a:endParaRPr lang="en-US" sz="2400" dirty="0"/>
              </a:p>
            </p:txBody>
          </p:sp>
        </mc:Choice>
        <mc:Fallback xmlns="">
          <p:sp>
            <p:nvSpPr>
              <p:cNvPr id="25603" name="Content Placeholder 2"/>
              <p:cNvSpPr>
                <a:spLocks noGrp="1" noRot="1" noChangeAspect="1" noMove="1" noResize="1" noEditPoints="1" noAdjustHandles="1" noChangeArrowheads="1" noChangeShapeType="1" noTextEdit="1"/>
              </p:cNvSpPr>
              <p:nvPr>
                <p:ph idx="1"/>
              </p:nvPr>
            </p:nvSpPr>
            <p:spPr>
              <a:xfrm>
                <a:off x="467544" y="1752600"/>
                <a:ext cx="7620000" cy="4114800"/>
              </a:xfrm>
              <a:blipFill>
                <a:blip r:embed="rId3"/>
                <a:stretch>
                  <a:fillRect t="-741" r="-2080"/>
                </a:stretch>
              </a:blipFill>
            </p:spPr>
            <p:txBody>
              <a:bodyPr/>
              <a:lstStyle/>
              <a:p>
                <a:r>
                  <a:rPr lang="en-US">
                    <a:noFill/>
                  </a:rPr>
                  <a:t> </a:t>
                </a:r>
              </a:p>
            </p:txBody>
          </p:sp>
        </mc:Fallback>
      </mc:AlternateContent>
      <p:grpSp>
        <p:nvGrpSpPr>
          <p:cNvPr id="2" name="Group 1"/>
          <p:cNvGrpSpPr>
            <a:grpSpLocks/>
          </p:cNvGrpSpPr>
          <p:nvPr/>
        </p:nvGrpSpPr>
        <p:grpSpPr bwMode="auto">
          <a:xfrm>
            <a:off x="1021364" y="4036312"/>
            <a:ext cx="6858000" cy="2643206"/>
            <a:chOff x="1371600" y="3830265"/>
            <a:chExt cx="6858000" cy="2037136"/>
          </a:xfrm>
        </p:grpSpPr>
        <p:grpSp>
          <p:nvGrpSpPr>
            <p:cNvPr id="3" name="Group 54"/>
            <p:cNvGrpSpPr>
              <a:grpSpLocks/>
            </p:cNvGrpSpPr>
            <p:nvPr/>
          </p:nvGrpSpPr>
          <p:grpSpPr bwMode="auto">
            <a:xfrm>
              <a:off x="1371600" y="3830265"/>
              <a:ext cx="6757988" cy="2037136"/>
              <a:chOff x="457200" y="3864482"/>
              <a:chExt cx="6757249" cy="1850518"/>
            </a:xfrm>
          </p:grpSpPr>
          <p:sp>
            <p:nvSpPr>
              <p:cNvPr id="26635" name="Isosceles Triangle 4"/>
              <p:cNvSpPr>
                <a:spLocks noChangeArrowheads="1"/>
              </p:cNvSpPr>
              <p:nvPr/>
            </p:nvSpPr>
            <p:spPr bwMode="auto">
              <a:xfrm>
                <a:off x="1672019" y="5157262"/>
                <a:ext cx="331974" cy="224262"/>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26636" name="Isosceles Triangle 5"/>
              <p:cNvSpPr>
                <a:spLocks noChangeArrowheads="1"/>
              </p:cNvSpPr>
              <p:nvPr/>
            </p:nvSpPr>
            <p:spPr bwMode="auto">
              <a:xfrm>
                <a:off x="3439449" y="5146049"/>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26637" name="Isosceles Triangle 6"/>
              <p:cNvSpPr>
                <a:spLocks noChangeArrowheads="1"/>
              </p:cNvSpPr>
              <p:nvPr/>
            </p:nvSpPr>
            <p:spPr bwMode="auto">
              <a:xfrm>
                <a:off x="2555734" y="5146049"/>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26638" name="TextBox 7"/>
              <p:cNvSpPr txBox="1">
                <a:spLocks noChangeArrowheads="1"/>
              </p:cNvSpPr>
              <p:nvPr/>
            </p:nvSpPr>
            <p:spPr bwMode="auto">
              <a:xfrm>
                <a:off x="457202" y="5152128"/>
                <a:ext cx="718019" cy="25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Sites</a:t>
                </a:r>
              </a:p>
            </p:txBody>
          </p:sp>
          <p:sp>
            <p:nvSpPr>
              <p:cNvPr id="26639" name="Isosceles Triangle 8"/>
              <p:cNvSpPr>
                <a:spLocks noChangeArrowheads="1"/>
              </p:cNvSpPr>
              <p:nvPr/>
            </p:nvSpPr>
            <p:spPr bwMode="auto">
              <a:xfrm>
                <a:off x="4378396" y="5146049"/>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cxnSp>
            <p:nvCxnSpPr>
              <p:cNvPr id="26640" name="Straight Arrow Connector 9"/>
              <p:cNvCxnSpPr>
                <a:cxnSpLocks noChangeShapeType="1"/>
              </p:cNvCxnSpPr>
              <p:nvPr/>
            </p:nvCxnSpPr>
            <p:spPr bwMode="auto">
              <a:xfrm>
                <a:off x="1838006" y="5433564"/>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41" name="Straight Arrow Connector 10"/>
              <p:cNvCxnSpPr>
                <a:cxnSpLocks noChangeShapeType="1"/>
              </p:cNvCxnSpPr>
              <p:nvPr/>
            </p:nvCxnSpPr>
            <p:spPr bwMode="auto">
              <a:xfrm>
                <a:off x="2712516" y="5433564"/>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42" name="Straight Arrow Connector 11"/>
              <p:cNvCxnSpPr>
                <a:cxnSpLocks noChangeShapeType="1"/>
              </p:cNvCxnSpPr>
              <p:nvPr/>
            </p:nvCxnSpPr>
            <p:spPr bwMode="auto">
              <a:xfrm>
                <a:off x="3605436" y="5433564"/>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43" name="Straight Arrow Connector 12"/>
              <p:cNvCxnSpPr>
                <a:cxnSpLocks noChangeShapeType="1"/>
              </p:cNvCxnSpPr>
              <p:nvPr/>
            </p:nvCxnSpPr>
            <p:spPr bwMode="auto">
              <a:xfrm>
                <a:off x="4544383" y="5433564"/>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4" name="Group 13"/>
              <p:cNvGrpSpPr>
                <a:grpSpLocks/>
              </p:cNvGrpSpPr>
              <p:nvPr/>
            </p:nvGrpSpPr>
            <p:grpSpPr bwMode="auto">
              <a:xfrm>
                <a:off x="1838007" y="4812365"/>
                <a:ext cx="2706376" cy="344892"/>
                <a:chOff x="2362201" y="4248654"/>
                <a:chExt cx="3733800" cy="560287"/>
              </a:xfrm>
            </p:grpSpPr>
            <p:cxnSp>
              <p:nvCxnSpPr>
                <p:cNvPr id="26662" name="Straight Arrow Connector 14"/>
                <p:cNvCxnSpPr>
                  <a:cxnSpLocks noChangeShapeType="1"/>
                  <a:stCxn id="26645" idx="3"/>
                  <a:endCxn id="26639" idx="0"/>
                </p:cNvCxnSpPr>
                <p:nvPr/>
              </p:nvCxnSpPr>
              <p:spPr bwMode="auto">
                <a:xfrm>
                  <a:off x="4191001" y="4248654"/>
                  <a:ext cx="1905000" cy="54207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63" name="Straight Arrow Connector 15"/>
                <p:cNvCxnSpPr>
                  <a:cxnSpLocks noChangeShapeType="1"/>
                  <a:stCxn id="26645" idx="3"/>
                  <a:endCxn id="26636" idx="0"/>
                </p:cNvCxnSpPr>
                <p:nvPr/>
              </p:nvCxnSpPr>
              <p:spPr bwMode="auto">
                <a:xfrm>
                  <a:off x="4191001" y="4248657"/>
                  <a:ext cx="609600" cy="54207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64" name="Straight Arrow Connector 16"/>
                <p:cNvCxnSpPr>
                  <a:cxnSpLocks noChangeShapeType="1"/>
                  <a:stCxn id="26645" idx="3"/>
                  <a:endCxn id="26637" idx="0"/>
                </p:cNvCxnSpPr>
                <p:nvPr/>
              </p:nvCxnSpPr>
              <p:spPr bwMode="auto">
                <a:xfrm flipH="1">
                  <a:off x="3581400" y="4248657"/>
                  <a:ext cx="609601" cy="54207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65" name="Straight Arrow Connector 17"/>
                <p:cNvCxnSpPr>
                  <a:cxnSpLocks noChangeShapeType="1"/>
                  <a:stCxn id="26645" idx="3"/>
                </p:cNvCxnSpPr>
                <p:nvPr/>
              </p:nvCxnSpPr>
              <p:spPr bwMode="auto">
                <a:xfrm flipH="1">
                  <a:off x="2362201" y="4248657"/>
                  <a:ext cx="1828800" cy="560284"/>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sp>
            <p:nvSpPr>
              <p:cNvPr id="26645" name="Isosceles Triangle 19"/>
              <p:cNvSpPr>
                <a:spLocks noChangeArrowheads="1"/>
              </p:cNvSpPr>
              <p:nvPr/>
            </p:nvSpPr>
            <p:spPr bwMode="auto">
              <a:xfrm>
                <a:off x="2914598" y="4459955"/>
                <a:ext cx="497961" cy="352412"/>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26646" name="TextBox 20"/>
              <p:cNvSpPr txBox="1">
                <a:spLocks noChangeArrowheads="1"/>
              </p:cNvSpPr>
              <p:nvPr/>
            </p:nvSpPr>
            <p:spPr bwMode="auto">
              <a:xfrm>
                <a:off x="457202" y="4542349"/>
                <a:ext cx="951939" cy="2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Depots</a:t>
                </a:r>
              </a:p>
            </p:txBody>
          </p:sp>
          <p:sp>
            <p:nvSpPr>
              <p:cNvPr id="26647" name="Isosceles Triangle 22"/>
              <p:cNvSpPr>
                <a:spLocks noChangeArrowheads="1"/>
              </p:cNvSpPr>
              <p:nvPr/>
            </p:nvSpPr>
            <p:spPr bwMode="auto">
              <a:xfrm>
                <a:off x="5115045" y="5153910"/>
                <a:ext cx="331974" cy="224262"/>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26648" name="Isosceles Triangle 23"/>
              <p:cNvSpPr>
                <a:spLocks noChangeArrowheads="1"/>
              </p:cNvSpPr>
              <p:nvPr/>
            </p:nvSpPr>
            <p:spPr bwMode="auto">
              <a:xfrm>
                <a:off x="6882475" y="5142697"/>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cxnSp>
            <p:nvCxnSpPr>
              <p:cNvPr id="26649" name="Straight Arrow Connector 26"/>
              <p:cNvCxnSpPr>
                <a:cxnSpLocks noChangeShapeType="1"/>
              </p:cNvCxnSpPr>
              <p:nvPr/>
            </p:nvCxnSpPr>
            <p:spPr bwMode="auto">
              <a:xfrm>
                <a:off x="5281032" y="5430212"/>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5" name="Group 52"/>
              <p:cNvGrpSpPr>
                <a:grpSpLocks/>
              </p:cNvGrpSpPr>
              <p:nvPr/>
            </p:nvGrpSpPr>
            <p:grpSpPr bwMode="auto">
              <a:xfrm>
                <a:off x="6096000" y="5142697"/>
                <a:ext cx="331974" cy="568951"/>
                <a:chOff x="5998760" y="5142697"/>
                <a:chExt cx="331974" cy="568951"/>
              </a:xfrm>
            </p:grpSpPr>
            <p:sp>
              <p:nvSpPr>
                <p:cNvPr id="26660" name="Isosceles Triangle 24"/>
                <p:cNvSpPr>
                  <a:spLocks noChangeArrowheads="1"/>
                </p:cNvSpPr>
                <p:nvPr/>
              </p:nvSpPr>
              <p:spPr bwMode="auto">
                <a:xfrm>
                  <a:off x="5998760" y="5142697"/>
                  <a:ext cx="331974" cy="246688"/>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cxnSp>
              <p:nvCxnSpPr>
                <p:cNvPr id="26661" name="Straight Arrow Connector 27"/>
                <p:cNvCxnSpPr>
                  <a:cxnSpLocks noChangeShapeType="1"/>
                </p:cNvCxnSpPr>
                <p:nvPr/>
              </p:nvCxnSpPr>
              <p:spPr bwMode="auto">
                <a:xfrm>
                  <a:off x="6155542" y="5430212"/>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cxnSp>
            <p:nvCxnSpPr>
              <p:cNvPr id="26651" name="Straight Arrow Connector 28"/>
              <p:cNvCxnSpPr>
                <a:cxnSpLocks noChangeShapeType="1"/>
              </p:cNvCxnSpPr>
              <p:nvPr/>
            </p:nvCxnSpPr>
            <p:spPr bwMode="auto">
              <a:xfrm>
                <a:off x="7048462" y="5430212"/>
                <a:ext cx="0" cy="281436"/>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52" name="Straight Arrow Connector 32"/>
              <p:cNvCxnSpPr>
                <a:cxnSpLocks noChangeShapeType="1"/>
                <a:stCxn id="26655" idx="3"/>
                <a:endCxn id="26648" idx="0"/>
              </p:cNvCxnSpPr>
              <p:nvPr/>
            </p:nvCxnSpPr>
            <p:spPr bwMode="auto">
              <a:xfrm>
                <a:off x="6245082" y="4875822"/>
                <a:ext cx="803380" cy="266875"/>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53" name="Straight Arrow Connector 33"/>
              <p:cNvCxnSpPr>
                <a:cxnSpLocks noChangeShapeType="1"/>
                <a:stCxn id="26655" idx="3"/>
                <a:endCxn id="26660" idx="0"/>
              </p:cNvCxnSpPr>
              <p:nvPr/>
            </p:nvCxnSpPr>
            <p:spPr bwMode="auto">
              <a:xfrm>
                <a:off x="6245082" y="4875822"/>
                <a:ext cx="16905" cy="266875"/>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6654" name="Straight Arrow Connector 34"/>
              <p:cNvCxnSpPr>
                <a:cxnSpLocks noChangeShapeType="1"/>
                <a:stCxn id="26655" idx="3"/>
                <a:endCxn id="26647" idx="0"/>
              </p:cNvCxnSpPr>
              <p:nvPr/>
            </p:nvCxnSpPr>
            <p:spPr bwMode="auto">
              <a:xfrm flipH="1">
                <a:off x="5281032" y="4875822"/>
                <a:ext cx="964050" cy="278088"/>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6655" name="Isosceles Triangle 35"/>
              <p:cNvSpPr>
                <a:spLocks noChangeArrowheads="1"/>
              </p:cNvSpPr>
              <p:nvPr/>
            </p:nvSpPr>
            <p:spPr bwMode="auto">
              <a:xfrm>
                <a:off x="5996101" y="4523410"/>
                <a:ext cx="497961" cy="352412"/>
              </a:xfrm>
              <a:prstGeom prst="triangle">
                <a:avLst>
                  <a:gd name="adj" fmla="val 50000"/>
                </a:avLst>
              </a:prstGeom>
              <a:solidFill>
                <a:srgbClr val="FF0000"/>
              </a:solidFill>
              <a:ln w="9525" algn="ctr">
                <a:solidFill>
                  <a:schemeClr val="tx1"/>
                </a:solidFill>
                <a:round/>
                <a:headEnd/>
                <a:tailEnd/>
              </a:ln>
            </p:spPr>
            <p:txBody>
              <a:bodyPr/>
              <a:lstStyle/>
              <a:p>
                <a:endParaRPr lang="en-US"/>
              </a:p>
            </p:txBody>
          </p:sp>
          <p:sp>
            <p:nvSpPr>
              <p:cNvPr id="26" name="Isosceles Triangle 25"/>
              <p:cNvSpPr/>
              <p:nvPr/>
            </p:nvSpPr>
            <p:spPr bwMode="auto">
              <a:xfrm>
                <a:off x="4371552" y="3864482"/>
                <a:ext cx="603184" cy="426853"/>
              </a:xfrm>
              <a:prstGeom prst="triangle">
                <a:avLst/>
              </a:prstGeom>
              <a:solidFill>
                <a:srgbClr val="0070C0"/>
              </a:solidFill>
              <a:ln w="9525" cap="flat" cmpd="sng" algn="ctr">
                <a:solidFill>
                  <a:schemeClr val="tx1"/>
                </a:solidFill>
                <a:prstDash val="solid"/>
                <a:round/>
                <a:headEnd type="none" w="med" len="med"/>
                <a:tailEnd type="none" w="med" len="med"/>
              </a:ln>
              <a:effectLst/>
            </p:spPr>
            <p:txBody>
              <a:bodyPr/>
              <a:lstStyle/>
              <a:p>
                <a:pPr>
                  <a:defRPr/>
                </a:pPr>
                <a:endParaRPr lang="en-US">
                  <a:latin typeface="Tahoma" charset="0"/>
                </a:endParaRPr>
              </a:p>
            </p:txBody>
          </p:sp>
          <p:sp>
            <p:nvSpPr>
              <p:cNvPr id="26659" name="TextBox 53"/>
              <p:cNvSpPr txBox="1">
                <a:spLocks noChangeArrowheads="1"/>
              </p:cNvSpPr>
              <p:nvPr/>
            </p:nvSpPr>
            <p:spPr bwMode="auto">
              <a:xfrm>
                <a:off x="457200" y="3984513"/>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dirty="0">
                    <a:solidFill>
                      <a:schemeClr val="bg2"/>
                    </a:solidFill>
                  </a:rPr>
                  <a:t>Central warehouse</a:t>
                </a:r>
              </a:p>
            </p:txBody>
          </p:sp>
        </p:grpSp>
        <p:grpSp>
          <p:nvGrpSpPr>
            <p:cNvPr id="6" name="Group 35"/>
            <p:cNvGrpSpPr>
              <a:grpSpLocks/>
            </p:cNvGrpSpPr>
            <p:nvPr/>
          </p:nvGrpSpPr>
          <p:grpSpPr bwMode="auto">
            <a:xfrm>
              <a:off x="3262313" y="4038600"/>
              <a:ext cx="4967287" cy="914400"/>
              <a:chOff x="3262521" y="3886200"/>
              <a:chExt cx="4967079" cy="914400"/>
            </a:xfrm>
          </p:grpSpPr>
          <p:sp>
            <p:nvSpPr>
              <p:cNvPr id="26632" name="TextBox 36"/>
              <p:cNvSpPr txBox="1">
                <a:spLocks noChangeArrowheads="1"/>
              </p:cNvSpPr>
              <p:nvPr/>
            </p:nvSpPr>
            <p:spPr bwMode="auto">
              <a:xfrm>
                <a:off x="5943600" y="3886200"/>
                <a:ext cx="6480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Italy</a:t>
                </a:r>
              </a:p>
            </p:txBody>
          </p:sp>
          <p:sp>
            <p:nvSpPr>
              <p:cNvPr id="26633" name="TextBox 37"/>
              <p:cNvSpPr txBox="1">
                <a:spLocks noChangeArrowheads="1"/>
              </p:cNvSpPr>
              <p:nvPr/>
            </p:nvSpPr>
            <p:spPr bwMode="auto">
              <a:xfrm>
                <a:off x="3262521" y="4427942"/>
                <a:ext cx="6480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U.S.</a:t>
                </a:r>
              </a:p>
            </p:txBody>
          </p:sp>
          <p:sp>
            <p:nvSpPr>
              <p:cNvPr id="26634" name="TextBox 38"/>
              <p:cNvSpPr txBox="1">
                <a:spLocks noChangeArrowheads="1"/>
              </p:cNvSpPr>
              <p:nvPr/>
            </p:nvSpPr>
            <p:spPr bwMode="auto">
              <a:xfrm>
                <a:off x="7429118" y="4462046"/>
                <a:ext cx="8004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sz="1600">
                    <a:solidFill>
                      <a:schemeClr val="bg2"/>
                    </a:solidFill>
                  </a:rPr>
                  <a:t>Russia</a:t>
                </a:r>
              </a:p>
            </p:txBody>
          </p:sp>
        </p:grpSp>
      </p:grpSp>
      <p:cxnSp>
        <p:nvCxnSpPr>
          <p:cNvPr id="47" name="Straight Arrow Connector 46"/>
          <p:cNvCxnSpPr/>
          <p:nvPr/>
        </p:nvCxnSpPr>
        <p:spPr>
          <a:xfrm rot="5400000">
            <a:off x="4329939" y="4022406"/>
            <a:ext cx="240850" cy="15097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a:off x="5846114" y="4028128"/>
            <a:ext cx="331487" cy="1572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2740012" y="4978950"/>
            <a:ext cx="492634" cy="1325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H="1">
            <a:off x="4179750" y="4953981"/>
            <a:ext cx="476618" cy="13809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3229179" y="5374441"/>
            <a:ext cx="476618" cy="4419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3738738" y="5447467"/>
            <a:ext cx="476618" cy="441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6073661" y="5172302"/>
            <a:ext cx="397210" cy="964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6200000" flipH="1">
            <a:off x="7052619" y="5236948"/>
            <a:ext cx="381193" cy="803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6200000" flipH="1">
            <a:off x="6618176" y="5590287"/>
            <a:ext cx="381193" cy="16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37</a:t>
            </a:fld>
            <a:endParaRPr lang="en-US" sz="1800" dirty="0">
              <a:latin typeface="Times New Roman" pitchFamily="18" charset="0"/>
            </a:endParaRPr>
          </a:p>
        </p:txBody>
      </p:sp>
    </p:spTree>
    <p:extLst>
      <p:ext uri="{BB962C8B-B14F-4D97-AF65-F5344CB8AC3E}">
        <p14:creationId xmlns:p14="http://schemas.microsoft.com/office/powerpoint/2010/main" val="957945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4"/>
          <a:srcRect/>
          <a:stretch>
            <a:fillRect/>
          </a:stretch>
        </p:blipFill>
        <p:spPr bwMode="auto">
          <a:xfrm>
            <a:off x="80963" y="1566863"/>
            <a:ext cx="7462837" cy="4587875"/>
          </a:xfrm>
          <a:prstGeom prst="rect">
            <a:avLst/>
          </a:prstGeom>
          <a:noFill/>
          <a:ln w="9525">
            <a:noFill/>
            <a:miter lim="800000"/>
            <a:headEnd/>
            <a:tailEnd/>
          </a:ln>
        </p:spPr>
      </p:pic>
      <p:sp>
        <p:nvSpPr>
          <p:cNvPr id="28675" name="Title 1"/>
          <p:cNvSpPr>
            <a:spLocks noGrp="1"/>
          </p:cNvSpPr>
          <p:nvPr>
            <p:ph type="title"/>
          </p:nvPr>
        </p:nvSpPr>
        <p:spPr/>
        <p:txBody>
          <a:bodyPr/>
          <a:lstStyle/>
          <a:p>
            <a:r>
              <a:rPr lang="en-US"/>
              <a:t>Notable Model Definitions</a:t>
            </a:r>
          </a:p>
        </p:txBody>
      </p:sp>
      <p:sp>
        <p:nvSpPr>
          <p:cNvPr id="5" name="Rectangle 4"/>
          <p:cNvSpPr/>
          <p:nvPr/>
        </p:nvSpPr>
        <p:spPr>
          <a:xfrm>
            <a:off x="1447800" y="3352800"/>
            <a:ext cx="590550" cy="381000"/>
          </a:xfrm>
          <a:prstGeom prst="rect">
            <a:avLst/>
          </a:prstGeom>
          <a:noFill/>
          <a:ln>
            <a:solidFill>
              <a:srgbClr val="C00000"/>
            </a:solidFill>
            <a:prstDash val="sysDash"/>
          </a:ln>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vi-VN" b="1">
              <a:solidFill>
                <a:srgbClr val="EAEAEA"/>
              </a:solidFill>
              <a:latin typeface="Georgia" pitchFamily="18" charset="0"/>
            </a:endParaRPr>
          </a:p>
        </p:txBody>
      </p:sp>
      <p:sp>
        <p:nvSpPr>
          <p:cNvPr id="6" name="Rectangle 5"/>
          <p:cNvSpPr/>
          <p:nvPr/>
        </p:nvSpPr>
        <p:spPr>
          <a:xfrm>
            <a:off x="5829300" y="4762500"/>
            <a:ext cx="381000" cy="304800"/>
          </a:xfrm>
          <a:prstGeom prst="rect">
            <a:avLst/>
          </a:prstGeom>
          <a:noFill/>
          <a:ln>
            <a:solidFill>
              <a:srgbClr val="C00000"/>
            </a:solidFill>
            <a:prstDash val="sysDash"/>
          </a:ln>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vi-VN" b="1">
              <a:solidFill>
                <a:srgbClr val="EAEAEA"/>
              </a:solidFill>
              <a:latin typeface="Georgia" pitchFamily="18" charset="0"/>
            </a:endParaRPr>
          </a:p>
        </p:txBody>
      </p:sp>
      <p:sp>
        <p:nvSpPr>
          <p:cNvPr id="7" name="Rectangle 6"/>
          <p:cNvSpPr/>
          <p:nvPr/>
        </p:nvSpPr>
        <p:spPr>
          <a:xfrm>
            <a:off x="812800" y="4749800"/>
            <a:ext cx="381000" cy="304800"/>
          </a:xfrm>
          <a:prstGeom prst="rect">
            <a:avLst/>
          </a:prstGeom>
          <a:noFill/>
          <a:ln>
            <a:solidFill>
              <a:srgbClr val="C00000"/>
            </a:solidFill>
            <a:prstDash val="sysDash"/>
          </a:ln>
          <a:scene3d>
            <a:camera prst="orthographicFront"/>
            <a:lightRig rig="threePt" dir="t">
              <a:rot lat="0" lon="0" rev="3600000"/>
            </a:lightRig>
          </a:scene3d>
          <a:sp3d extrusionH="44450" prstMaterial="dkEdge">
            <a:bevelT w="279400" h="266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vi-VN" b="1">
              <a:solidFill>
                <a:srgbClr val="EAEAEA"/>
              </a:solidFill>
              <a:latin typeface="Georgia" pitchFamily="18" charset="0"/>
            </a:endParaRPr>
          </a:p>
        </p:txBody>
      </p:sp>
      <p:sp>
        <p:nvSpPr>
          <p:cNvPr id="28686" name="TextBox 8"/>
          <p:cNvSpPr txBox="1">
            <a:spLocks noChangeArrowheads="1"/>
          </p:cNvSpPr>
          <p:nvPr/>
        </p:nvSpPr>
        <p:spPr bwMode="auto">
          <a:xfrm>
            <a:off x="1663700" y="3430588"/>
            <a:ext cx="228600" cy="254000"/>
          </a:xfrm>
          <a:prstGeom prst="rect">
            <a:avLst/>
          </a:prstGeom>
          <a:solidFill>
            <a:srgbClr val="FFFFFF"/>
          </a:solidFill>
          <a:ln w="9525">
            <a:noFill/>
            <a:miter lim="800000"/>
            <a:headEnd/>
            <a:tailEnd/>
          </a:ln>
        </p:spPr>
        <p:txBody>
          <a:bodyPr>
            <a:spAutoFit/>
          </a:bodyPr>
          <a:lstStyle/>
          <a:p>
            <a:endParaRPr lang="vi-VN" sz="1400"/>
          </a:p>
        </p:txBody>
      </p:sp>
      <p:graphicFrame>
        <p:nvGraphicFramePr>
          <p:cNvPr id="28687" name="Object 2"/>
          <p:cNvGraphicFramePr>
            <a:graphicFrameLocks noGrp="1" noChangeAspect="1"/>
          </p:cNvGraphicFramePr>
          <p:nvPr>
            <p:extLst>
              <p:ext uri="{D42A27DB-BD31-4B8C-83A1-F6EECF244321}">
                <p14:modId xmlns:p14="http://schemas.microsoft.com/office/powerpoint/2010/main" val="2203341896"/>
              </p:ext>
            </p:extLst>
          </p:nvPr>
        </p:nvGraphicFramePr>
        <p:xfrm>
          <a:off x="4784725" y="1830388"/>
          <a:ext cx="3570288" cy="911225"/>
        </p:xfrm>
        <a:graphic>
          <a:graphicData uri="http://schemas.openxmlformats.org/presentationml/2006/ole">
            <mc:AlternateContent xmlns:mc="http://schemas.openxmlformats.org/markup-compatibility/2006">
              <mc:Choice xmlns:v="urn:schemas-microsoft-com:vml" Requires="v">
                <p:oleObj spid="_x0000_s4103" name="Equation" r:id="rId5" imgW="1790640" imgH="457200" progId="Equation.DSMT4">
                  <p:embed/>
                </p:oleObj>
              </mc:Choice>
              <mc:Fallback>
                <p:oleObj name="Equation" r:id="rId5" imgW="1790640" imgH="457200" progId="Equation.DSMT4">
                  <p:embed/>
                  <p:pic>
                    <p:nvPicPr>
                      <p:cNvPr id="28687" name="Object 2"/>
                      <p:cNvPicPr>
                        <a:picLocks noGrp="1" noChangeAspect="1" noChangeArrowheads="1"/>
                      </p:cNvPicPr>
                      <p:nvPr/>
                    </p:nvPicPr>
                    <p:blipFill>
                      <a:blip r:embed="rId6"/>
                      <a:srcRect/>
                      <a:stretch>
                        <a:fillRect/>
                      </a:stretch>
                    </p:blipFill>
                    <p:spPr bwMode="auto">
                      <a:xfrm>
                        <a:off x="4784725" y="1830388"/>
                        <a:ext cx="3570288" cy="911225"/>
                      </a:xfrm>
                      <a:prstGeom prst="rect">
                        <a:avLst/>
                      </a:prstGeom>
                      <a:noFill/>
                      <a:ln w="9525">
                        <a:noFill/>
                        <a:miter lim="800000"/>
                        <a:headEnd/>
                        <a:tailEnd/>
                      </a:ln>
                      <a:extLst/>
                    </p:spPr>
                  </p:pic>
                </p:oleObj>
              </mc:Fallback>
            </mc:AlternateContent>
          </a:graphicData>
        </a:graphic>
      </p:graphicFrame>
      <p:sp>
        <p:nvSpPr>
          <p:cNvPr id="28688" name="TextBox 11"/>
          <p:cNvSpPr txBox="1">
            <a:spLocks noChangeArrowheads="1"/>
          </p:cNvSpPr>
          <p:nvPr/>
        </p:nvSpPr>
        <p:spPr bwMode="auto">
          <a:xfrm>
            <a:off x="76200" y="3048000"/>
            <a:ext cx="990600" cy="461963"/>
          </a:xfrm>
          <a:prstGeom prst="rect">
            <a:avLst/>
          </a:prstGeom>
          <a:solidFill>
            <a:srgbClr val="FFFFFF"/>
          </a:solidFill>
          <a:ln w="9525">
            <a:noFill/>
            <a:miter lim="800000"/>
            <a:headEnd/>
            <a:tailEnd/>
          </a:ln>
        </p:spPr>
        <p:txBody>
          <a:bodyPr>
            <a:spAutoFit/>
          </a:bodyPr>
          <a:lstStyle/>
          <a:p>
            <a:pPr>
              <a:buFontTx/>
              <a:buNone/>
            </a:pPr>
            <a:r>
              <a:rPr lang="en-US" sz="1200">
                <a:solidFill>
                  <a:schemeClr val="bg2"/>
                </a:solidFill>
                <a:latin typeface="Times New Roman" pitchFamily="18" charset="0"/>
                <a:cs typeface="Times New Roman" pitchFamily="18" charset="0"/>
              </a:rPr>
              <a:t>Country depots</a:t>
            </a:r>
          </a:p>
        </p:txBody>
      </p:sp>
      <p:sp>
        <p:nvSpPr>
          <p:cNvPr id="13" name="TextBox 12"/>
          <p:cNvSpPr txBox="1">
            <a:spLocks noRot="1" noChangeAspect="1" noMove="1" noResize="1" noEditPoints="1" noAdjustHandles="1" noChangeArrowheads="1" noChangeShapeType="1" noTextEdit="1"/>
          </p:cNvSpPr>
          <p:nvPr/>
        </p:nvSpPr>
        <p:spPr>
          <a:xfrm>
            <a:off x="1447800" y="3395246"/>
            <a:ext cx="647700" cy="338554"/>
          </a:xfrm>
          <a:prstGeom prst="rect">
            <a:avLst/>
          </a:prstGeom>
          <a:blipFill rotWithShape="1">
            <a:blip r:embed="rId7"/>
            <a:stretch>
              <a:fillRect b="-8929"/>
            </a:stretch>
          </a:blipFill>
        </p:spPr>
        <p:txBody>
          <a:bodyPr/>
          <a:lstStyle/>
          <a:p>
            <a:pPr>
              <a:defRPr/>
            </a:pPr>
            <a:r>
              <a:rPr lang="en-US">
                <a:noFill/>
              </a:rPr>
              <a:t> </a:t>
            </a:r>
          </a:p>
        </p:txBody>
      </p:sp>
      <p:sp>
        <p:nvSpPr>
          <p:cNvPr id="14"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38</a:t>
            </a:fld>
            <a:endParaRPr lang="en-US" sz="1800" dirty="0">
              <a:latin typeface="Times New Roman" pitchFamily="18" charset="0"/>
            </a:endParaRPr>
          </a:p>
        </p:txBody>
      </p:sp>
      <p:sp>
        <p:nvSpPr>
          <p:cNvPr id="3" name="Content Placeholder 2"/>
          <p:cNvSpPr>
            <a:spLocks noGrp="1"/>
          </p:cNvSpPr>
          <p:nvPr>
            <p:ph idx="1"/>
          </p:nvPr>
        </p:nvSpPr>
        <p:spPr/>
        <p:txBody>
          <a:bodyPr/>
          <a:lstStyle/>
          <a:p>
            <a:endParaRPr lang="en-US" dirty="0"/>
          </a:p>
        </p:txBody>
      </p:sp>
      <p:sp>
        <p:nvSpPr>
          <p:cNvPr id="2" name="Left Brace 1"/>
          <p:cNvSpPr/>
          <p:nvPr/>
        </p:nvSpPr>
        <p:spPr>
          <a:xfrm>
            <a:off x="5436096" y="1836067"/>
            <a:ext cx="114199" cy="86042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3470610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a:xfrm>
            <a:off x="395288" y="1700213"/>
            <a:ext cx="8062912" cy="4243387"/>
          </a:xfrm>
        </p:spPr>
        <p:txBody>
          <a:bodyPr/>
          <a:lstStyle/>
          <a:p>
            <a:r>
              <a:rPr lang="en-US" sz="2600" dirty="0"/>
              <a:t>Supply chains for clinical trials have unique features and are hard to manage</a:t>
            </a:r>
          </a:p>
          <a:p>
            <a:endParaRPr lang="en-US" sz="2600" dirty="0"/>
          </a:p>
          <a:p>
            <a:r>
              <a:rPr lang="en-US" sz="2600" dirty="0"/>
              <a:t>Mathematical model and optimization can achieve significant savings on supply costs for global trials</a:t>
            </a:r>
          </a:p>
          <a:p>
            <a:endParaRPr lang="en-US" sz="2600" dirty="0"/>
          </a:p>
          <a:p>
            <a:pPr lvl="1"/>
            <a:r>
              <a:rPr lang="en-US" sz="2200" dirty="0"/>
              <a:t>Inventory positioning</a:t>
            </a:r>
          </a:p>
          <a:p>
            <a:pPr lvl="1"/>
            <a:r>
              <a:rPr lang="en-US" sz="2200" dirty="0"/>
              <a:t>Site selection problem</a:t>
            </a:r>
          </a:p>
        </p:txBody>
      </p:sp>
      <p:sp>
        <p:nvSpPr>
          <p:cNvPr id="5"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39</a:t>
            </a:fld>
            <a:endParaRPr lang="en-US" sz="1800" dirty="0">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Clinical Trial Supply Chains</a:t>
            </a:r>
          </a:p>
        </p:txBody>
      </p:sp>
      <p:sp>
        <p:nvSpPr>
          <p:cNvPr id="5123" name="Content Placeholder 2"/>
          <p:cNvSpPr>
            <a:spLocks noGrp="1"/>
          </p:cNvSpPr>
          <p:nvPr>
            <p:ph idx="1"/>
          </p:nvPr>
        </p:nvSpPr>
        <p:spPr>
          <a:xfrm>
            <a:off x="1066800" y="4267200"/>
            <a:ext cx="7391400" cy="1447800"/>
          </a:xfrm>
        </p:spPr>
        <p:txBody>
          <a:bodyPr/>
          <a:lstStyle/>
          <a:p>
            <a:pPr marL="0" indent="0">
              <a:buFontTx/>
              <a:buNone/>
            </a:pPr>
            <a:r>
              <a:rPr lang="en-US" dirty="0"/>
              <a:t>  	“Most current supply chains are entirely inadequate for the realities of global trials today” – </a:t>
            </a:r>
            <a:r>
              <a:rPr lang="en-US" dirty="0" err="1"/>
              <a:t>Neuer</a:t>
            </a:r>
            <a:r>
              <a:rPr lang="en-US" dirty="0"/>
              <a:t> (2008)</a:t>
            </a: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1774825"/>
            <a:ext cx="8464550"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Slide Number Placeholder 1"/>
          <p:cNvSpPr>
            <a:spLocks noGrp="1"/>
          </p:cNvSpPr>
          <p:nvPr>
            <p:ph type="sldNum" sz="quarter" idx="4294967295"/>
          </p:nvPr>
        </p:nvSpPr>
        <p:spPr>
          <a:xfrm>
            <a:off x="8264320" y="6356176"/>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fld id="{73F5D482-8266-4288-A769-B2A51F2E4E22}" type="slidenum">
              <a:rPr lang="en-US" sz="1800" smtClean="0">
                <a:latin typeface="Times New Roman" pitchFamily="18" charset="0"/>
              </a:rPr>
              <a:pPr eaLnBrk="1" hangingPunct="1"/>
              <a:t>4</a:t>
            </a:fld>
            <a:endParaRPr lang="en-US" sz="1800" dirty="0">
              <a:latin typeface="Times New Roman" pitchFamily="18" charset="0"/>
            </a:endParaRPr>
          </a:p>
        </p:txBody>
      </p:sp>
      <p:sp>
        <p:nvSpPr>
          <p:cNvPr id="2" name="Oval 1"/>
          <p:cNvSpPr/>
          <p:nvPr/>
        </p:nvSpPr>
        <p:spPr bwMode="auto">
          <a:xfrm>
            <a:off x="4237037" y="1981200"/>
            <a:ext cx="4678363" cy="1752600"/>
          </a:xfrm>
          <a:prstGeom prst="ellipse">
            <a:avLst/>
          </a:prstGeom>
          <a:noFill/>
          <a:ln w="254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a:ln>
                <a:noFill/>
              </a:ln>
              <a:solidFill>
                <a:schemeClr val="tx1"/>
              </a:solidFill>
              <a:effectLst/>
              <a:latin typeface="Tahoma"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609600" y="1828800"/>
            <a:ext cx="7848600" cy="4038600"/>
          </a:xfrm>
        </p:spPr>
        <p:txBody>
          <a:bodyPr/>
          <a:lstStyle/>
          <a:p>
            <a:r>
              <a:rPr lang="en-US" sz="2900" dirty="0">
                <a:solidFill>
                  <a:srgbClr val="000000"/>
                </a:solidFill>
                <a:latin typeface="NimbusSanL-Regu" charset="0"/>
              </a:rPr>
              <a:t>Clinical trial supply chains are costly</a:t>
            </a:r>
          </a:p>
          <a:p>
            <a:pPr lvl="1"/>
            <a:r>
              <a:rPr lang="en-US" sz="2400" b="0" dirty="0">
                <a:solidFill>
                  <a:srgbClr val="000000"/>
                </a:solidFill>
              </a:rPr>
              <a:t>Clinical trials account for 37% of $100B in R&amp;D</a:t>
            </a:r>
          </a:p>
          <a:p>
            <a:pPr lvl="1"/>
            <a:r>
              <a:rPr lang="en-US" sz="2400" b="0" dirty="0">
                <a:solidFill>
                  <a:srgbClr val="000000"/>
                </a:solidFill>
              </a:rPr>
              <a:t>Clinical trial supply chains can potentially be 40% of clinical trial spending</a:t>
            </a:r>
          </a:p>
          <a:p>
            <a:pPr lvl="1"/>
            <a:r>
              <a:rPr lang="en-US" sz="2400" b="0" dirty="0">
                <a:solidFill>
                  <a:srgbClr val="000000"/>
                </a:solidFill>
              </a:rPr>
              <a:t>They can potentially be </a:t>
            </a:r>
            <a:r>
              <a:rPr lang="en-US" b="0" dirty="0">
                <a:solidFill>
                  <a:srgbClr val="000000"/>
                </a:solidFill>
              </a:rPr>
              <a:t>15</a:t>
            </a:r>
            <a:r>
              <a:rPr lang="en-US" sz="2400" b="0" dirty="0">
                <a:solidFill>
                  <a:srgbClr val="000000"/>
                </a:solidFill>
              </a:rPr>
              <a:t>% of R&amp;D spending</a:t>
            </a:r>
          </a:p>
          <a:p>
            <a:pPr lvl="1"/>
            <a:endParaRPr lang="en-US" sz="2400" b="0" dirty="0">
              <a:solidFill>
                <a:srgbClr val="000000"/>
              </a:solidFill>
            </a:endParaRPr>
          </a:p>
          <a:p>
            <a:endParaRPr lang="en-US" dirty="0"/>
          </a:p>
        </p:txBody>
      </p:sp>
      <p:sp>
        <p:nvSpPr>
          <p:cNvPr id="6147" name="Title 1"/>
          <p:cNvSpPr>
            <a:spLocks noGrp="1"/>
          </p:cNvSpPr>
          <p:nvPr>
            <p:ph type="title"/>
          </p:nvPr>
        </p:nvSpPr>
        <p:spPr/>
        <p:txBody>
          <a:bodyPr/>
          <a:lstStyle/>
          <a:p>
            <a:r>
              <a:rPr lang="en-US"/>
              <a:t>Clinical Supply Chain Spending</a:t>
            </a: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071938"/>
            <a:ext cx="55562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5</a:t>
            </a:fld>
            <a:endParaRPr lang="en-US" sz="1800" dirty="0">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t>Time Is Critical</a:t>
            </a:r>
          </a:p>
        </p:txBody>
      </p:sp>
      <p:sp>
        <p:nvSpPr>
          <p:cNvPr id="7171" name="Content Placeholder 2"/>
          <p:cNvSpPr>
            <a:spLocks noGrp="1"/>
          </p:cNvSpPr>
          <p:nvPr>
            <p:ph idx="1"/>
          </p:nvPr>
        </p:nvSpPr>
        <p:spPr>
          <a:xfrm>
            <a:off x="395288" y="1700213"/>
            <a:ext cx="8034364" cy="4897437"/>
          </a:xfrm>
        </p:spPr>
        <p:txBody>
          <a:bodyPr/>
          <a:lstStyle/>
          <a:p>
            <a:r>
              <a:rPr lang="en-US" dirty="0"/>
              <a:t>Typical patent life: 20 years</a:t>
            </a:r>
          </a:p>
          <a:p>
            <a:r>
              <a:rPr lang="en-US" dirty="0"/>
              <a:t>Typical drug development cycle: 10-15 years (6-7 years in Clinical Trials)</a:t>
            </a:r>
          </a:p>
          <a:p>
            <a:r>
              <a:rPr lang="en-US" dirty="0"/>
              <a:t>Slow patient recruitment is one of the key bottlenecks in clinical trials</a:t>
            </a:r>
          </a:p>
          <a:p>
            <a:pPr lvl="1"/>
            <a:r>
              <a:rPr lang="en-US" dirty="0"/>
              <a:t>80% of clinical trials failed to meet recruitment deadlines</a:t>
            </a:r>
            <a:r>
              <a:rPr lang="en-US" baseline="30000" dirty="0"/>
              <a:t>*</a:t>
            </a:r>
            <a:r>
              <a:rPr lang="en-US" dirty="0"/>
              <a:t> </a:t>
            </a:r>
          </a:p>
        </p:txBody>
      </p:sp>
      <p:sp>
        <p:nvSpPr>
          <p:cNvPr id="2" name="Rectangle 1"/>
          <p:cNvSpPr/>
          <p:nvPr/>
        </p:nvSpPr>
        <p:spPr>
          <a:xfrm>
            <a:off x="1816100" y="5991225"/>
            <a:ext cx="4876800" cy="369888"/>
          </a:xfrm>
          <a:prstGeom prst="rect">
            <a:avLst/>
          </a:prstGeom>
        </p:spPr>
        <p:txBody>
          <a:bodyPr>
            <a:spAutoFit/>
          </a:bodyPr>
          <a:lstStyle/>
          <a:p>
            <a:pPr>
              <a:buFontTx/>
              <a:buNone/>
              <a:defRPr/>
            </a:pPr>
            <a:r>
              <a:rPr lang="en-US" sz="1800" kern="0" baseline="30000" dirty="0">
                <a:solidFill>
                  <a:srgbClr val="000000"/>
                </a:solidFill>
                <a:latin typeface="Arial"/>
              </a:rPr>
              <a:t>*</a:t>
            </a:r>
            <a:r>
              <a:rPr lang="en-US" sz="1800" kern="0" dirty="0">
                <a:solidFill>
                  <a:srgbClr val="000000"/>
                </a:solidFill>
                <a:latin typeface="Arial"/>
              </a:rPr>
              <a:t>Getz &amp; de Bruin (2000)</a:t>
            </a:r>
            <a:endParaRPr lang="en-US" sz="1200" dirty="0"/>
          </a:p>
        </p:txBody>
      </p:sp>
      <p:sp>
        <p:nvSpPr>
          <p:cNvPr id="6"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6</a:t>
            </a:fld>
            <a:endParaRPr lang="en-US" sz="1800" dirty="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dirty="0"/>
              <a:t>Clinical Trials Are Going Global</a:t>
            </a:r>
          </a:p>
        </p:txBody>
      </p:sp>
      <p:graphicFrame>
        <p:nvGraphicFramePr>
          <p:cNvPr id="4" name="Content Placeholder 5"/>
          <p:cNvGraphicFramePr>
            <a:graphicFrameLocks noGrp="1"/>
          </p:cNvGraphicFramePr>
          <p:nvPr>
            <p:ph idx="1"/>
          </p:nvPr>
        </p:nvGraphicFramePr>
        <p:xfrm>
          <a:off x="1296988" y="1828800"/>
          <a:ext cx="6550026" cy="3565558"/>
        </p:xfrm>
        <a:graphic>
          <a:graphicData uri="http://schemas.openxmlformats.org/drawingml/2006/table">
            <a:tbl>
              <a:tblPr firstRow="1" bandRow="1">
                <a:tableStyleId>{91EBBBCC-DAD2-459C-BE2E-F6DE35CF9A28}</a:tableStyleId>
              </a:tblPr>
              <a:tblGrid>
                <a:gridCol w="3275013">
                  <a:extLst>
                    <a:ext uri="{9D8B030D-6E8A-4147-A177-3AD203B41FA5}">
                      <a16:colId xmlns:a16="http://schemas.microsoft.com/office/drawing/2014/main" val="20000"/>
                    </a:ext>
                  </a:extLst>
                </a:gridCol>
                <a:gridCol w="3275013">
                  <a:extLst>
                    <a:ext uri="{9D8B030D-6E8A-4147-A177-3AD203B41FA5}">
                      <a16:colId xmlns:a16="http://schemas.microsoft.com/office/drawing/2014/main" val="20001"/>
                    </a:ext>
                  </a:extLst>
                </a:gridCol>
              </a:tblGrid>
              <a:tr h="822866">
                <a:tc>
                  <a:txBody>
                    <a:bodyPr/>
                    <a:lstStyle/>
                    <a:p>
                      <a:pPr algn="ctr"/>
                      <a:r>
                        <a:rPr lang="en-US" sz="2400" dirty="0"/>
                        <a:t>Country</a:t>
                      </a:r>
                    </a:p>
                  </a:txBody>
                  <a:tcPr marL="91418" marR="91418" marT="45677" marB="45677">
                    <a:solidFill>
                      <a:srgbClr val="002060"/>
                    </a:solidFill>
                  </a:tcPr>
                </a:tc>
                <a:tc>
                  <a:txBody>
                    <a:bodyPr/>
                    <a:lstStyle/>
                    <a:p>
                      <a:pPr algn="ctr"/>
                      <a:r>
                        <a:rPr lang="en-US" sz="2400" dirty="0"/>
                        <a:t>Annual Growth Rate of Clinical Trial</a:t>
                      </a:r>
                      <a:r>
                        <a:rPr lang="en-US" sz="2400" baseline="0" dirty="0"/>
                        <a:t> Sites</a:t>
                      </a:r>
                      <a:endParaRPr lang="en-US" sz="2400" dirty="0"/>
                    </a:p>
                  </a:txBody>
                  <a:tcPr marL="91418" marR="91418" marT="45677" marB="45677">
                    <a:solidFill>
                      <a:srgbClr val="002060"/>
                    </a:solidFill>
                  </a:tcPr>
                </a:tc>
                <a:extLst>
                  <a:ext uri="{0D108BD9-81ED-4DB2-BD59-A6C34878D82A}">
                    <a16:rowId xmlns:a16="http://schemas.microsoft.com/office/drawing/2014/main" val="10000"/>
                  </a:ext>
                </a:extLst>
              </a:tr>
              <a:tr h="457110">
                <a:tc>
                  <a:txBody>
                    <a:bodyPr/>
                    <a:lstStyle/>
                    <a:p>
                      <a:pPr algn="ctr"/>
                      <a:r>
                        <a:rPr lang="en-US" sz="2400" dirty="0">
                          <a:solidFill>
                            <a:srgbClr val="002060"/>
                          </a:solidFill>
                        </a:rPr>
                        <a:t>China</a:t>
                      </a:r>
                    </a:p>
                  </a:txBody>
                  <a:tcPr marL="91418" marR="91418" marT="45677" marB="45677"/>
                </a:tc>
                <a:tc>
                  <a:txBody>
                    <a:bodyPr/>
                    <a:lstStyle/>
                    <a:p>
                      <a:pPr algn="ctr"/>
                      <a:r>
                        <a:rPr lang="en-US" sz="2400" dirty="0">
                          <a:solidFill>
                            <a:srgbClr val="002060"/>
                          </a:solidFill>
                        </a:rPr>
                        <a:t>47 %</a:t>
                      </a:r>
                    </a:p>
                  </a:txBody>
                  <a:tcPr marL="91418" marR="91418" marT="45677" marB="45677"/>
                </a:tc>
                <a:extLst>
                  <a:ext uri="{0D108BD9-81ED-4DB2-BD59-A6C34878D82A}">
                    <a16:rowId xmlns:a16="http://schemas.microsoft.com/office/drawing/2014/main" val="10001"/>
                  </a:ext>
                </a:extLst>
              </a:tr>
              <a:tr h="457110">
                <a:tc>
                  <a:txBody>
                    <a:bodyPr/>
                    <a:lstStyle/>
                    <a:p>
                      <a:pPr algn="ctr"/>
                      <a:r>
                        <a:rPr lang="en-US" sz="2400" dirty="0">
                          <a:solidFill>
                            <a:srgbClr val="002060"/>
                          </a:solidFill>
                        </a:rPr>
                        <a:t>Russia</a:t>
                      </a:r>
                    </a:p>
                  </a:txBody>
                  <a:tcPr marL="91418" marR="91418" marT="45677" marB="45677"/>
                </a:tc>
                <a:tc>
                  <a:txBody>
                    <a:bodyPr/>
                    <a:lstStyle/>
                    <a:p>
                      <a:pPr algn="ctr"/>
                      <a:r>
                        <a:rPr lang="en-US" sz="2400" dirty="0">
                          <a:solidFill>
                            <a:srgbClr val="002060"/>
                          </a:solidFill>
                        </a:rPr>
                        <a:t>33 %</a:t>
                      </a:r>
                    </a:p>
                  </a:txBody>
                  <a:tcPr marL="91418" marR="91418" marT="45677" marB="45677"/>
                </a:tc>
                <a:extLst>
                  <a:ext uri="{0D108BD9-81ED-4DB2-BD59-A6C34878D82A}">
                    <a16:rowId xmlns:a16="http://schemas.microsoft.com/office/drawing/2014/main" val="10002"/>
                  </a:ext>
                </a:extLst>
              </a:tr>
              <a:tr h="457110">
                <a:tc>
                  <a:txBody>
                    <a:bodyPr/>
                    <a:lstStyle/>
                    <a:p>
                      <a:pPr algn="ctr"/>
                      <a:r>
                        <a:rPr lang="en-US" sz="2400" dirty="0">
                          <a:solidFill>
                            <a:srgbClr val="002060"/>
                          </a:solidFill>
                        </a:rPr>
                        <a:t>Argentina</a:t>
                      </a:r>
                    </a:p>
                  </a:txBody>
                  <a:tcPr marL="91418" marR="91418" marT="45677" marB="45677"/>
                </a:tc>
                <a:tc>
                  <a:txBody>
                    <a:bodyPr/>
                    <a:lstStyle/>
                    <a:p>
                      <a:pPr algn="ctr"/>
                      <a:r>
                        <a:rPr lang="en-US" sz="2400" dirty="0">
                          <a:solidFill>
                            <a:srgbClr val="002060"/>
                          </a:solidFill>
                        </a:rPr>
                        <a:t>27 %</a:t>
                      </a:r>
                    </a:p>
                  </a:txBody>
                  <a:tcPr marL="91418" marR="91418" marT="45677" marB="45677"/>
                </a:tc>
                <a:extLst>
                  <a:ext uri="{0D108BD9-81ED-4DB2-BD59-A6C34878D82A}">
                    <a16:rowId xmlns:a16="http://schemas.microsoft.com/office/drawing/2014/main" val="10003"/>
                  </a:ext>
                </a:extLst>
              </a:tr>
              <a:tr h="457110">
                <a:tc>
                  <a:txBody>
                    <a:bodyPr/>
                    <a:lstStyle/>
                    <a:p>
                      <a:pPr algn="ctr"/>
                      <a:r>
                        <a:rPr lang="en-US" sz="2400" dirty="0">
                          <a:solidFill>
                            <a:srgbClr val="002060"/>
                          </a:solidFill>
                        </a:rPr>
                        <a:t>Czech Republic</a:t>
                      </a:r>
                    </a:p>
                  </a:txBody>
                  <a:tcPr marL="91418" marR="91418" marT="45677" marB="45677"/>
                </a:tc>
                <a:tc>
                  <a:txBody>
                    <a:bodyPr/>
                    <a:lstStyle/>
                    <a:p>
                      <a:pPr algn="ctr"/>
                      <a:r>
                        <a:rPr lang="en-US" sz="2400" dirty="0">
                          <a:solidFill>
                            <a:srgbClr val="002060"/>
                          </a:solidFill>
                        </a:rPr>
                        <a:t>24 %</a:t>
                      </a:r>
                    </a:p>
                  </a:txBody>
                  <a:tcPr marL="91418" marR="91418" marT="45677" marB="45677"/>
                </a:tc>
                <a:extLst>
                  <a:ext uri="{0D108BD9-81ED-4DB2-BD59-A6C34878D82A}">
                    <a16:rowId xmlns:a16="http://schemas.microsoft.com/office/drawing/2014/main" val="10004"/>
                  </a:ext>
                </a:extLst>
              </a:tr>
              <a:tr h="457110">
                <a:tc>
                  <a:txBody>
                    <a:bodyPr/>
                    <a:lstStyle/>
                    <a:p>
                      <a:pPr algn="ctr"/>
                      <a:r>
                        <a:rPr lang="en-US" sz="2400" dirty="0">
                          <a:solidFill>
                            <a:srgbClr val="002060"/>
                          </a:solidFill>
                        </a:rPr>
                        <a:t>Mexico</a:t>
                      </a:r>
                    </a:p>
                  </a:txBody>
                  <a:tcPr marL="91418" marR="91418" marT="45677" marB="45677">
                    <a:lnB w="12700" cap="flat" cmpd="sng" algn="ctr">
                      <a:solidFill>
                        <a:schemeClr val="tx1"/>
                      </a:solidFill>
                      <a:prstDash val="solid"/>
                      <a:round/>
                      <a:headEnd type="none" w="med" len="med"/>
                      <a:tailEnd type="none" w="med" len="med"/>
                    </a:lnB>
                  </a:tcPr>
                </a:tc>
                <a:tc>
                  <a:txBody>
                    <a:bodyPr/>
                    <a:lstStyle/>
                    <a:p>
                      <a:pPr algn="ctr"/>
                      <a:r>
                        <a:rPr lang="en-US" sz="2400" dirty="0">
                          <a:solidFill>
                            <a:srgbClr val="002060"/>
                          </a:solidFill>
                        </a:rPr>
                        <a:t>22 %</a:t>
                      </a:r>
                    </a:p>
                  </a:txBody>
                  <a:tcPr marL="91418" marR="91418" marT="45677" marB="45677">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7110">
                <a:tc>
                  <a:txBody>
                    <a:bodyPr/>
                    <a:lstStyle/>
                    <a:p>
                      <a:pPr algn="ctr"/>
                      <a:r>
                        <a:rPr lang="en-US" sz="2400" b="1" dirty="0">
                          <a:solidFill>
                            <a:srgbClr val="002060"/>
                          </a:solidFill>
                        </a:rPr>
                        <a:t>United States</a:t>
                      </a:r>
                    </a:p>
                  </a:txBody>
                  <a:tcPr marL="91418" marR="91418" marT="45677" marB="45677">
                    <a:lnT w="12700" cap="flat" cmpd="sng" algn="ctr">
                      <a:solidFill>
                        <a:schemeClr val="tx1"/>
                      </a:solidFill>
                      <a:prstDash val="solid"/>
                      <a:round/>
                      <a:headEnd type="none" w="med" len="med"/>
                      <a:tailEnd type="none" w="med" len="med"/>
                    </a:lnT>
                  </a:tcPr>
                </a:tc>
                <a:tc>
                  <a:txBody>
                    <a:bodyPr/>
                    <a:lstStyle/>
                    <a:p>
                      <a:pPr algn="ctr"/>
                      <a:r>
                        <a:rPr lang="en-US" sz="2400" b="1" dirty="0">
                          <a:solidFill>
                            <a:srgbClr val="002060"/>
                          </a:solidFill>
                        </a:rPr>
                        <a:t>-7 %</a:t>
                      </a:r>
                    </a:p>
                  </a:txBody>
                  <a:tcPr marL="91418" marR="91418" marT="45677" marB="45677">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8211" name="TextBox 1"/>
          <p:cNvSpPr txBox="1">
            <a:spLocks noChangeArrowheads="1"/>
          </p:cNvSpPr>
          <p:nvPr/>
        </p:nvSpPr>
        <p:spPr bwMode="auto">
          <a:xfrm>
            <a:off x="1066800" y="5867400"/>
            <a:ext cx="548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eaLnBrk="1" hangingPunct="1">
              <a:buFontTx/>
              <a:buNone/>
            </a:pPr>
            <a:r>
              <a:rPr lang="en-US">
                <a:solidFill>
                  <a:schemeClr val="bg2"/>
                </a:solidFill>
              </a:rPr>
              <a:t>Source: Thiers, Sinskey, Berndt (2008)</a:t>
            </a:r>
          </a:p>
        </p:txBody>
      </p:sp>
      <p:sp>
        <p:nvSpPr>
          <p:cNvPr id="6"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7</a:t>
            </a:fld>
            <a:endParaRPr lang="en-US" sz="1800" dirty="0">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Supply Chain Has To Work Harder</a:t>
            </a:r>
          </a:p>
        </p:txBody>
      </p:sp>
      <p:pic>
        <p:nvPicPr>
          <p:cNvPr id="9219" name="Picture 4" descr="http://www.psdgraphics.com/wp-content/uploads/2009/03/blank-world-map.jpg"/>
          <p:cNvPicPr>
            <a:picLocks noChangeAspect="1" noChangeArrowheads="1"/>
          </p:cNvPicPr>
          <p:nvPr/>
        </p:nvPicPr>
        <p:blipFill>
          <a:blip r:embed="rId3">
            <a:extLst>
              <a:ext uri="{28A0092B-C50C-407E-A947-70E740481C1C}">
                <a14:useLocalDpi xmlns:a14="http://schemas.microsoft.com/office/drawing/2010/main" val="0"/>
              </a:ext>
            </a:extLst>
          </a:blip>
          <a:srcRect t="16705" b="11137"/>
          <a:stretch>
            <a:fillRect/>
          </a:stretch>
        </p:blipFill>
        <p:spPr bwMode="auto">
          <a:xfrm>
            <a:off x="2133600" y="3048000"/>
            <a:ext cx="4865688"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14"/>
          <p:cNvSpPr txBox="1">
            <a:spLocks noChangeArrowheads="1"/>
          </p:cNvSpPr>
          <p:nvPr/>
        </p:nvSpPr>
        <p:spPr bwMode="auto">
          <a:xfrm>
            <a:off x="2905125" y="1524000"/>
            <a:ext cx="37544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algn="ctr" eaLnBrk="1" hangingPunct="1">
              <a:buFontTx/>
              <a:buNone/>
            </a:pPr>
            <a:r>
              <a:rPr lang="en-US" sz="2800" b="1">
                <a:solidFill>
                  <a:schemeClr val="bg2"/>
                </a:solidFill>
              </a:rPr>
              <a:t>Trial Requirements:</a:t>
            </a:r>
          </a:p>
          <a:p>
            <a:pPr algn="ctr" eaLnBrk="1" hangingPunct="1">
              <a:buFontTx/>
              <a:buNone/>
            </a:pPr>
            <a:r>
              <a:rPr lang="en-US" sz="2800" b="1">
                <a:solidFill>
                  <a:schemeClr val="bg2"/>
                </a:solidFill>
              </a:rPr>
              <a:t>612 Patients</a:t>
            </a:r>
          </a:p>
          <a:p>
            <a:pPr algn="ctr" eaLnBrk="1" hangingPunct="1">
              <a:buFontTx/>
              <a:buNone/>
            </a:pPr>
            <a:r>
              <a:rPr lang="en-US" sz="2800" b="1">
                <a:solidFill>
                  <a:schemeClr val="bg2"/>
                </a:solidFill>
              </a:rPr>
              <a:t>99% Service Level</a:t>
            </a:r>
          </a:p>
        </p:txBody>
      </p:sp>
      <p:sp>
        <p:nvSpPr>
          <p:cNvPr id="12" name="Content Placeholder 11"/>
          <p:cNvSpPr>
            <a:spLocks noGrp="1"/>
          </p:cNvSpPr>
          <p:nvPr>
            <p:ph sz="half" idx="2"/>
          </p:nvPr>
        </p:nvSpPr>
        <p:spPr>
          <a:xfrm>
            <a:off x="5791200" y="2895600"/>
            <a:ext cx="3200400" cy="1905000"/>
          </a:xfrm>
        </p:spPr>
        <p:txBody>
          <a:bodyPr/>
          <a:lstStyle/>
          <a:p>
            <a:pPr algn="ctr">
              <a:buFontTx/>
              <a:buNone/>
            </a:pPr>
            <a:r>
              <a:rPr lang="en-US" b="1" u="sng" dirty="0"/>
              <a:t>45-Site Trial</a:t>
            </a:r>
          </a:p>
          <a:p>
            <a:pPr algn="ctr">
              <a:buFontTx/>
              <a:buNone/>
            </a:pPr>
            <a:endParaRPr lang="en-US" sz="200" dirty="0"/>
          </a:p>
          <a:p>
            <a:pPr algn="ctr">
              <a:buFontTx/>
              <a:buNone/>
            </a:pPr>
            <a:r>
              <a:rPr lang="en-US" sz="7200" b="1" dirty="0">
                <a:latin typeface="Book Antiqua" pitchFamily="18" charset="0"/>
              </a:rPr>
              <a:t>1,035</a:t>
            </a:r>
          </a:p>
        </p:txBody>
      </p:sp>
      <p:sp>
        <p:nvSpPr>
          <p:cNvPr id="13" name="Content Placeholder 12"/>
          <p:cNvSpPr>
            <a:spLocks noGrp="1"/>
          </p:cNvSpPr>
          <p:nvPr>
            <p:ph sz="half" idx="1"/>
          </p:nvPr>
        </p:nvSpPr>
        <p:spPr>
          <a:xfrm>
            <a:off x="395288" y="2895600"/>
            <a:ext cx="3198812" cy="3702050"/>
          </a:xfrm>
        </p:spPr>
        <p:txBody>
          <a:bodyPr/>
          <a:lstStyle/>
          <a:p>
            <a:pPr algn="ctr">
              <a:buFontTx/>
              <a:buNone/>
            </a:pPr>
            <a:r>
              <a:rPr lang="en-US" b="1" u="sng" dirty="0"/>
              <a:t>One-Site Trial</a:t>
            </a:r>
          </a:p>
          <a:p>
            <a:pPr algn="ctr">
              <a:buFontTx/>
              <a:buNone/>
            </a:pPr>
            <a:endParaRPr lang="en-US" sz="200" b="1" u="sng" dirty="0"/>
          </a:p>
          <a:p>
            <a:pPr algn="ctr">
              <a:buFontTx/>
              <a:buNone/>
            </a:pPr>
            <a:r>
              <a:rPr lang="en-US" sz="7200" b="1" dirty="0">
                <a:latin typeface="Garamond" pitchFamily="18" charset="0"/>
              </a:rPr>
              <a:t>612</a:t>
            </a:r>
          </a:p>
        </p:txBody>
      </p:sp>
      <p:sp>
        <p:nvSpPr>
          <p:cNvPr id="16" name="TextBox 15"/>
          <p:cNvSpPr txBox="1"/>
          <p:nvPr/>
        </p:nvSpPr>
        <p:spPr>
          <a:xfrm>
            <a:off x="6019800" y="5377439"/>
            <a:ext cx="2927350" cy="954088"/>
          </a:xfrm>
          <a:prstGeom prst="rect">
            <a:avLst/>
          </a:prstGeom>
          <a:noFill/>
        </p:spPr>
        <p:txBody>
          <a:bodyPr wrap="none">
            <a:spAutoFit/>
          </a:bodyPr>
          <a:lstStyle/>
          <a:p>
            <a:pPr>
              <a:buFontTx/>
              <a:buNone/>
              <a:defRPr/>
            </a:pPr>
            <a:r>
              <a:rPr lang="en-US" sz="2800" b="1" dirty="0">
                <a:solidFill>
                  <a:srgbClr val="C00000"/>
                </a:solidFill>
                <a:effectLst>
                  <a:outerShdw blurRad="38100" dist="38100" dir="2700000" algn="tl">
                    <a:srgbClr val="000000">
                      <a:alpha val="43137"/>
                    </a:srgbClr>
                  </a:outerShdw>
                </a:effectLst>
                <a:latin typeface="Garamond" pitchFamily="18" charset="0"/>
              </a:rPr>
              <a:t>423 Unused Kits</a:t>
            </a:r>
          </a:p>
          <a:p>
            <a:pPr>
              <a:buFontTx/>
              <a:buNone/>
              <a:defRPr/>
            </a:pPr>
            <a:r>
              <a:rPr lang="en-US" sz="2800" b="1" dirty="0">
                <a:solidFill>
                  <a:srgbClr val="C00000"/>
                </a:solidFill>
                <a:effectLst>
                  <a:outerShdw blurRad="38100" dist="38100" dir="2700000" algn="tl">
                    <a:srgbClr val="000000">
                      <a:alpha val="43137"/>
                    </a:srgbClr>
                  </a:outerShdw>
                </a:effectLst>
                <a:latin typeface="Garamond" pitchFamily="18" charset="0"/>
              </a:rPr>
              <a:t>(planned overage)</a:t>
            </a:r>
          </a:p>
        </p:txBody>
      </p:sp>
      <p:sp>
        <p:nvSpPr>
          <p:cNvPr id="9"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8</a:t>
            </a:fld>
            <a:endParaRPr lang="en-US" sz="18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Overage Is The Norm</a:t>
            </a:r>
          </a:p>
        </p:txBody>
      </p:sp>
      <p:sp>
        <p:nvSpPr>
          <p:cNvPr id="5" name="TextBox 4"/>
          <p:cNvSpPr txBox="1">
            <a:spLocks noChangeArrowheads="1"/>
          </p:cNvSpPr>
          <p:nvPr/>
        </p:nvSpPr>
        <p:spPr bwMode="auto">
          <a:xfrm>
            <a:off x="228600" y="4256088"/>
            <a:ext cx="876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algn="ctr" eaLnBrk="1" hangingPunct="1">
              <a:buFontTx/>
              <a:buNone/>
            </a:pPr>
            <a:r>
              <a:rPr lang="en-US" sz="3200" b="1">
                <a:solidFill>
                  <a:srgbClr val="002060"/>
                </a:solidFill>
                <a:latin typeface="Garamond" pitchFamily="18" charset="0"/>
              </a:rPr>
              <a:t>… resulting in $120 million of drug substance savings.”</a:t>
            </a:r>
          </a:p>
        </p:txBody>
      </p:sp>
      <p:sp>
        <p:nvSpPr>
          <p:cNvPr id="10244" name="TextBox 5"/>
          <p:cNvSpPr txBox="1">
            <a:spLocks noChangeArrowheads="1"/>
          </p:cNvSpPr>
          <p:nvPr/>
        </p:nvSpPr>
        <p:spPr bwMode="auto">
          <a:xfrm>
            <a:off x="381000" y="5638800"/>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algn="ctr" eaLnBrk="1" hangingPunct="1">
              <a:buFontTx/>
              <a:buNone/>
            </a:pPr>
            <a:r>
              <a:rPr lang="en-US" sz="2800" b="1" dirty="0">
                <a:solidFill>
                  <a:srgbClr val="002060"/>
                </a:solidFill>
                <a:latin typeface="Garamond" pitchFamily="18" charset="0"/>
              </a:rPr>
              <a:t>- Source: Patrick </a:t>
            </a:r>
            <a:r>
              <a:rPr lang="en-US" sz="2800" b="1" dirty="0" err="1">
                <a:solidFill>
                  <a:srgbClr val="002060"/>
                </a:solidFill>
                <a:latin typeface="Garamond" pitchFamily="18" charset="0"/>
              </a:rPr>
              <a:t>Vallone</a:t>
            </a:r>
            <a:r>
              <a:rPr lang="en-US" sz="2800" b="1" dirty="0">
                <a:solidFill>
                  <a:srgbClr val="002060"/>
                </a:solidFill>
                <a:latin typeface="Garamond" pitchFamily="18" charset="0"/>
              </a:rPr>
              <a:t>, GSK, 2011</a:t>
            </a:r>
          </a:p>
        </p:txBody>
      </p:sp>
      <p:sp>
        <p:nvSpPr>
          <p:cNvPr id="7" name="TextBox 6"/>
          <p:cNvSpPr txBox="1">
            <a:spLocks noChangeArrowheads="1"/>
          </p:cNvSpPr>
          <p:nvPr/>
        </p:nvSpPr>
        <p:spPr bwMode="auto">
          <a:xfrm>
            <a:off x="228600" y="3036888"/>
            <a:ext cx="876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algn="ctr" eaLnBrk="1" hangingPunct="1">
              <a:buFontTx/>
              <a:buNone/>
            </a:pPr>
            <a:r>
              <a:rPr lang="en-US" sz="3200" b="1">
                <a:solidFill>
                  <a:srgbClr val="002060"/>
                </a:solidFill>
                <a:latin typeface="Garamond" pitchFamily="18" charset="0"/>
              </a:rPr>
              <a:t>…mathematical modeling shows that you can</a:t>
            </a:r>
          </a:p>
          <a:p>
            <a:pPr algn="ctr" eaLnBrk="1" hangingPunct="1">
              <a:buFontTx/>
              <a:buNone/>
            </a:pPr>
            <a:r>
              <a:rPr lang="en-US" sz="3200" b="1">
                <a:solidFill>
                  <a:srgbClr val="002060"/>
                </a:solidFill>
                <a:latin typeface="Garamond" pitchFamily="18" charset="0"/>
              </a:rPr>
              <a:t> reduce that overage to under 50%...</a:t>
            </a:r>
          </a:p>
        </p:txBody>
      </p:sp>
      <p:sp>
        <p:nvSpPr>
          <p:cNvPr id="8" name="TextBox 7"/>
          <p:cNvSpPr txBox="1">
            <a:spLocks noChangeArrowheads="1"/>
          </p:cNvSpPr>
          <p:nvPr/>
        </p:nvSpPr>
        <p:spPr bwMode="auto">
          <a:xfrm>
            <a:off x="228600" y="1817688"/>
            <a:ext cx="876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buChar char="•"/>
              <a:defRPr sz="2000">
                <a:solidFill>
                  <a:schemeClr val="tx1"/>
                </a:solidFill>
                <a:latin typeface="Tahoma" pitchFamily="34" charset="0"/>
              </a:defRPr>
            </a:lvl6pPr>
            <a:lvl7pPr marL="2971800" indent="-228600" eaLnBrk="0" fontAlgn="base" hangingPunct="0">
              <a:spcBef>
                <a:spcPct val="0"/>
              </a:spcBef>
              <a:spcAft>
                <a:spcPct val="0"/>
              </a:spcAft>
              <a:buChar char="•"/>
              <a:defRPr sz="2000">
                <a:solidFill>
                  <a:schemeClr val="tx1"/>
                </a:solidFill>
                <a:latin typeface="Tahoma" pitchFamily="34" charset="0"/>
              </a:defRPr>
            </a:lvl7pPr>
            <a:lvl8pPr marL="3429000" indent="-228600" eaLnBrk="0" fontAlgn="base" hangingPunct="0">
              <a:spcBef>
                <a:spcPct val="0"/>
              </a:spcBef>
              <a:spcAft>
                <a:spcPct val="0"/>
              </a:spcAft>
              <a:buChar char="•"/>
              <a:defRPr sz="2000">
                <a:solidFill>
                  <a:schemeClr val="tx1"/>
                </a:solidFill>
                <a:latin typeface="Tahoma" pitchFamily="34" charset="0"/>
              </a:defRPr>
            </a:lvl8pPr>
            <a:lvl9pPr marL="3886200" indent="-228600" eaLnBrk="0" fontAlgn="base" hangingPunct="0">
              <a:spcBef>
                <a:spcPct val="0"/>
              </a:spcBef>
              <a:spcAft>
                <a:spcPct val="0"/>
              </a:spcAft>
              <a:buChar char="•"/>
              <a:defRPr sz="2000">
                <a:solidFill>
                  <a:schemeClr val="tx1"/>
                </a:solidFill>
                <a:latin typeface="Tahoma" pitchFamily="34" charset="0"/>
              </a:defRPr>
            </a:lvl9pPr>
          </a:lstStyle>
          <a:p>
            <a:pPr algn="ctr" eaLnBrk="1" hangingPunct="1">
              <a:buFontTx/>
              <a:buNone/>
            </a:pPr>
            <a:r>
              <a:rPr lang="en-US" sz="3200" b="1" dirty="0">
                <a:solidFill>
                  <a:srgbClr val="002060"/>
                </a:solidFill>
                <a:latin typeface="Garamond" pitchFamily="18" charset="0"/>
              </a:rPr>
              <a:t>“Four years ago, it was the norm … to have an overage of over 100%, sometimes 200%....</a:t>
            </a:r>
          </a:p>
        </p:txBody>
      </p:sp>
      <p:sp>
        <p:nvSpPr>
          <p:cNvPr id="9" name="Slide Number Placeholder 1"/>
          <p:cNvSpPr txBox="1">
            <a:spLocks/>
          </p:cNvSpPr>
          <p:nvPr/>
        </p:nvSpPr>
        <p:spPr>
          <a:xfrm>
            <a:off x="8264320" y="6324600"/>
            <a:ext cx="1752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742950" indent="-28575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1143000" indent="-2286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600200" indent="-228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2057400" indent="-2286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0"/>
              </a:spcBef>
              <a:spcAft>
                <a:spcPct val="0"/>
              </a:spcAft>
              <a:buChar char="•"/>
              <a:defRPr sz="2000" kern="1200">
                <a:solidFill>
                  <a:schemeClr val="tx1"/>
                </a:solidFill>
                <a:latin typeface="Tahoma" pitchFamily="34" charset="0"/>
                <a:ea typeface="+mn-ea"/>
                <a:cs typeface="+mn-cs"/>
              </a:defRPr>
            </a:lvl9pPr>
          </a:lstStyle>
          <a:p>
            <a:pPr eaLnBrk="1" hangingPunct="1"/>
            <a:fld id="{73F5D482-8266-4288-A769-B2A51F2E4E22}" type="slidenum">
              <a:rPr lang="en-US" sz="1800" smtClean="0">
                <a:latin typeface="Times New Roman" pitchFamily="18" charset="0"/>
              </a:rPr>
              <a:pPr eaLnBrk="1" hangingPunct="1"/>
              <a:t>9</a:t>
            </a:fld>
            <a:endParaRPr lang="en-US" sz="1800" dirty="0">
              <a:latin typeface="Times New Roman" pitchFamily="18" charset="0"/>
            </a:endParaRPr>
          </a:p>
        </p:txBody>
      </p:sp>
    </p:spTree>
  </p:cSld>
  <p:clrMapOvr>
    <a:masterClrMapping/>
  </p:clrMapOvr>
</p:sld>
</file>

<file path=ppt/theme/theme1.xml><?xml version="1.0" encoding="utf-8"?>
<a:theme xmlns:a="http://schemas.openxmlformats.org/drawingml/2006/main" name="template">
  <a:themeElements>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3A"/>
        </a:solidFill>
        <a:scene3d>
          <a:camera prst="orthographicFront"/>
          <a:lightRig rig="threePt" dir="t">
            <a:rot lat="0" lon="0" rev="3600000"/>
          </a:lightRig>
        </a:scene3d>
        <a:sp3d extrusionH="44450" prstMaterial="dkEdge">
          <a:bevelT w="279400" h="266700"/>
          <a:bevelB/>
        </a:sp3d>
      </a:spPr>
      <a:bodyPr rtlCol="0" anchor="ctr"/>
      <a:lstStyle>
        <a:defPPr algn="ctr">
          <a:defRPr sz="2000" b="1" dirty="0" smtClean="0">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8653</TotalTime>
  <Words>1824</Words>
  <Application>Microsoft Office PowerPoint</Application>
  <PresentationFormat>On-screen Show (4:3)</PresentationFormat>
  <Paragraphs>393</Paragraphs>
  <Slides>39</Slides>
  <Notes>37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0" baseType="lpstr">
      <vt:lpstr>Arial</vt:lpstr>
      <vt:lpstr>Book Antiqua</vt:lpstr>
      <vt:lpstr>Cambria Math</vt:lpstr>
      <vt:lpstr>Garamond</vt:lpstr>
      <vt:lpstr>Georgia</vt:lpstr>
      <vt:lpstr>NimbusSanL-Regu</vt:lpstr>
      <vt:lpstr>Tahoma</vt:lpstr>
      <vt:lpstr>Times New Roman</vt:lpstr>
      <vt:lpstr>Wingdings</vt:lpstr>
      <vt:lpstr>template</vt:lpstr>
      <vt:lpstr>Equation</vt:lpstr>
      <vt:lpstr>Challenges in Clinical trial supply chain management</vt:lpstr>
      <vt:lpstr>Outline</vt:lpstr>
      <vt:lpstr>Clinical Trial Stages</vt:lpstr>
      <vt:lpstr>Clinical Trial Supply Chains</vt:lpstr>
      <vt:lpstr>Clinical Supply Chain Spending</vt:lpstr>
      <vt:lpstr>Time Is Critical</vt:lpstr>
      <vt:lpstr>Clinical Trials Are Going Global</vt:lpstr>
      <vt:lpstr>Supply Chain Has To Work Harder</vt:lpstr>
      <vt:lpstr>Overage Is The Norm</vt:lpstr>
      <vt:lpstr>Inventory management</vt:lpstr>
      <vt:lpstr>Performance Metrics</vt:lpstr>
      <vt:lpstr>Outline</vt:lpstr>
      <vt:lpstr>An Example</vt:lpstr>
      <vt:lpstr>An Example</vt:lpstr>
      <vt:lpstr>Analogy – Auto Parts Supply Chains</vt:lpstr>
      <vt:lpstr>Multi-echelon Literature</vt:lpstr>
      <vt:lpstr>Uniqueness of Clinical Trial Supply Chains I</vt:lpstr>
      <vt:lpstr>Uniqueness of Clinical Trial Supply Chains II</vt:lpstr>
      <vt:lpstr>Inventory Strategy – Push</vt:lpstr>
      <vt:lpstr>Inventory Strategy – Pull</vt:lpstr>
      <vt:lpstr>Inventory Strategy – Balanced</vt:lpstr>
      <vt:lpstr>The Inventory Positioning Problem</vt:lpstr>
      <vt:lpstr>Driving Forces</vt:lpstr>
      <vt:lpstr>Modeling – Considerations </vt:lpstr>
      <vt:lpstr>The Model – In Summary</vt:lpstr>
      <vt:lpstr>Notable Model Definitions</vt:lpstr>
      <vt:lpstr>Notable Model Definitions</vt:lpstr>
      <vt:lpstr>Notable Model Definitions</vt:lpstr>
      <vt:lpstr>Drivers for Total Cost</vt:lpstr>
      <vt:lpstr>Outline</vt:lpstr>
      <vt:lpstr>Site selection problem</vt:lpstr>
      <vt:lpstr>Site selection problem</vt:lpstr>
      <vt:lpstr>Site selection problem</vt:lpstr>
      <vt:lpstr>Site selection problem</vt:lpstr>
      <vt:lpstr>Site selection problem</vt:lpstr>
      <vt:lpstr>Site selection problem</vt:lpstr>
      <vt:lpstr>The Model – In Summary</vt:lpstr>
      <vt:lpstr>Notable Model Definitions</vt:lpstr>
      <vt:lpstr>Recap</vt:lpstr>
    </vt:vector>
  </TitlesOfParts>
  <Company>University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Clinical Supply Process</dc:title>
  <dc:creator>Adam Fleischhacker</dc:creator>
  <cp:lastModifiedBy>anhninh</cp:lastModifiedBy>
  <cp:revision>616</cp:revision>
  <dcterms:created xsi:type="dcterms:W3CDTF">2010-01-11T17:41:45Z</dcterms:created>
  <dcterms:modified xsi:type="dcterms:W3CDTF">2016-03-01T18:25:39Z</dcterms:modified>
</cp:coreProperties>
</file>