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25"/>
  </p:notesMasterIdLst>
  <p:handoutMasterIdLst>
    <p:handoutMasterId r:id="rId26"/>
  </p:handoutMasterIdLst>
  <p:sldIdLst>
    <p:sldId id="256" r:id="rId2"/>
    <p:sldId id="303" r:id="rId3"/>
    <p:sldId id="328" r:id="rId4"/>
    <p:sldId id="355" r:id="rId5"/>
    <p:sldId id="362" r:id="rId6"/>
    <p:sldId id="363" r:id="rId7"/>
    <p:sldId id="364" r:id="rId8"/>
    <p:sldId id="365" r:id="rId9"/>
    <p:sldId id="296" r:id="rId10"/>
    <p:sldId id="334" r:id="rId11"/>
    <p:sldId id="335" r:id="rId12"/>
    <p:sldId id="297" r:id="rId13"/>
    <p:sldId id="356" r:id="rId14"/>
    <p:sldId id="298" r:id="rId15"/>
    <p:sldId id="339" r:id="rId16"/>
    <p:sldId id="337" r:id="rId17"/>
    <p:sldId id="338" r:id="rId18"/>
    <p:sldId id="351" r:id="rId19"/>
    <p:sldId id="358" r:id="rId20"/>
    <p:sldId id="345" r:id="rId21"/>
    <p:sldId id="353" r:id="rId22"/>
    <p:sldId id="359" r:id="rId23"/>
    <p:sldId id="361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778" autoAdjust="0"/>
  </p:normalViewPr>
  <p:slideViewPr>
    <p:cSldViewPr>
      <p:cViewPr varScale="1">
        <p:scale>
          <a:sx n="85" d="100"/>
          <a:sy n="85" d="100"/>
        </p:scale>
        <p:origin x="1378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 smtClean="0"/>
              <a:t>David T. Nguyen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EC37AC-5938-4325-AC61-65AAEF0F6FBC}" type="datetimeFigureOut">
              <a:rPr lang="en-US" smtClean="0"/>
              <a:t>3/16/2016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dirty="0" smtClean="0"/>
              <a:t>William &amp; Mary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9996B9-74BF-471A-8E7A-53544FC623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599475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 smtClean="0"/>
              <a:t>David T. Nguyen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384A64-4237-4B43-B458-F257F57D76CA}" type="datetimeFigureOut">
              <a:rPr lang="en-US" smtClean="0"/>
              <a:t>3/16/2016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dirty="0" smtClean="0"/>
              <a:t>William &amp; Mary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A57F82-9E58-40EC-BD17-2C0E9700F2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697220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David T. Nguyen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William &amp; Mary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57F82-9E58-40EC-BD17-2C0E9700F269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99662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5402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David T. Nguyen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William &amp; Mary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57F82-9E58-40EC-BD17-2C0E9700F269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5847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1F47CD3-A9FB-48A3-9753-740502744CD6}" type="slidenum">
              <a:rPr lang="en-US" altLang="en-US"/>
              <a:pPr/>
              <a:t>13</a:t>
            </a:fld>
            <a:endParaRPr lang="en-US" altLang="en-US"/>
          </a:p>
        </p:txBody>
      </p:sp>
      <p:sp>
        <p:nvSpPr>
          <p:cNvPr id="788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88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84277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-14227175" y="-11796713"/>
            <a:ext cx="16656050" cy="1249203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0750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Demo </a:t>
            </a:r>
            <a:r>
              <a:rPr lang="en-US" dirty="0" err="1" smtClean="0"/>
              <a:t>SmartIO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E4CC7B-5155-4046-82F2-AD1102F29D0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053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eaLnBrk="1" latinLnBrk="0" hangingPunct="1"/>
            <a:fld id="{377CF2AE-B381-423D-81F0-237AF2206F09}" type="datetime1">
              <a:rPr lang="en-US" smtClean="0"/>
              <a:t>3/16/2016</a:t>
            </a:fld>
            <a:endParaRPr lang="en-US" dirty="0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kumimoji="0" lang="en-US" dirty="0" smtClean="0"/>
              <a:t>David T. Nguyen</a:t>
            </a:r>
            <a:endParaRPr kumimoji="0"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1974DF9-AD47-4691-BA21-BBFCE3637A9A}" type="slidenum">
              <a:rPr kumimoji="0" lang="en-US" smtClean="0"/>
              <a:pPr eaLnBrk="1" latinLnBrk="0" hangingPunct="1"/>
              <a:t>‹#›</a:t>
            </a:fld>
            <a:endParaRPr kumimoji="0" lang="en-US" dirty="0"/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eaLnBrk="1" latinLnBrk="0" hangingPunct="1"/>
            <a:fld id="{B47889AC-D07E-4F15-9B85-877C6E4D4B41}" type="datetime1">
              <a:rPr lang="en-US" smtClean="0"/>
              <a:t>3/16/2016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kumimoji="0" lang="en-US" dirty="0" smtClean="0"/>
              <a:t>David T. Nguyen</a:t>
            </a:r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1974DF9-AD47-4691-BA21-BBFCE3637A9A}" type="slidenum">
              <a:rPr kumimoji="0" lang="en-US" smtClean="0"/>
              <a:pPr eaLnBrk="1" latinLnBrk="0" hangingPunct="1"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eaLnBrk="1" latinLnBrk="0" hangingPunct="1"/>
            <a:fld id="{8AF4A22B-4EA9-4FDF-957B-CD9B19A22BA2}" type="datetime1">
              <a:rPr lang="en-US" smtClean="0"/>
              <a:t>3/16/2016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kumimoji="0" lang="en-US" dirty="0" smtClean="0"/>
              <a:t>David T. Nguyen</a:t>
            </a:r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1974DF9-AD47-4691-BA21-BBFCE3637A9A}" type="slidenum">
              <a:rPr kumimoji="0" lang="en-US" smtClean="0"/>
              <a:pPr eaLnBrk="1" latinLnBrk="0" hangingPunct="1"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eaLnBrk="1" latinLnBrk="0" hangingPunct="1"/>
            <a:fld id="{C97541D2-735E-404A-95C2-3B0719EF771F}" type="datetime1">
              <a:rPr lang="en-US" smtClean="0"/>
              <a:t>3/16/2016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kumimoji="0" lang="en-US" dirty="0" smtClean="0"/>
              <a:t>David T. Nguyen</a:t>
            </a:r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1974DF9-AD47-4691-BA21-BBFCE3637A9A}" type="slidenum">
              <a:rPr kumimoji="0" lang="en-US" smtClean="0"/>
              <a:pPr eaLnBrk="1" latinLnBrk="0" hangingPunct="1"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eaLnBrk="1" latinLnBrk="0" hangingPunct="1"/>
            <a:fld id="{36A943D1-BF12-45BC-8EE1-AD59A4B31139}" type="datetime1">
              <a:rPr lang="en-US" smtClean="0"/>
              <a:t>3/16/2016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kumimoji="0" lang="en-US" dirty="0" smtClean="0"/>
              <a:t>David T. Nguyen</a:t>
            </a:r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1974DF9-AD47-4691-BA21-BBFCE3637A9A}" type="slidenum">
              <a:rPr kumimoji="0" lang="en-US" smtClean="0"/>
              <a:pPr eaLnBrk="1" latinLnBrk="0" hangingPunct="1"/>
              <a:t>‹#›</a:t>
            </a:fld>
            <a:endParaRPr kumimoji="0" lang="en-US" dirty="0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eaLnBrk="1" latinLnBrk="0" hangingPunct="1"/>
            <a:fld id="{CA83A2EC-9CF0-403B-8047-D91FC502EA49}" type="datetime1">
              <a:rPr lang="en-US" smtClean="0"/>
              <a:t>3/16/2016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kumimoji="0" lang="en-US" dirty="0" smtClean="0"/>
              <a:t>David T. Nguyen</a:t>
            </a:r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1974DF9-AD47-4691-BA21-BBFCE3637A9A}" type="slidenum">
              <a:rPr kumimoji="0" lang="en-US" smtClean="0"/>
              <a:pPr eaLnBrk="1" latinLnBrk="0" hangingPunct="1"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eaLnBrk="1" latinLnBrk="0" hangingPunct="1"/>
            <a:fld id="{CD51C51B-EB5C-4D6D-8FBD-56DF0BA0F4DF}" type="datetime1">
              <a:rPr lang="en-US" smtClean="0"/>
              <a:t>3/16/2016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kumimoji="0" lang="en-US" dirty="0" smtClean="0"/>
              <a:t>David T. Nguyen</a:t>
            </a:r>
            <a:endParaRPr kumimoji="0"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1974DF9-AD47-4691-BA21-BBFCE3637A9A}" type="slidenum">
              <a:rPr kumimoji="0" lang="en-US" smtClean="0"/>
              <a:pPr eaLnBrk="1" latinLnBrk="0" hangingPunct="1"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eaLnBrk="1" latinLnBrk="0" hangingPunct="1"/>
            <a:fld id="{1536B945-CA46-4C45-8BEA-66D37FD34023}" type="datetime1">
              <a:rPr lang="en-US" smtClean="0"/>
              <a:t>3/16/2016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kumimoji="0" lang="en-US" dirty="0" smtClean="0"/>
              <a:t>David T. Nguyen</a:t>
            </a:r>
            <a:endParaRPr kumimoji="0"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1974DF9-AD47-4691-BA21-BBFCE3637A9A}" type="slidenum">
              <a:rPr kumimoji="0" lang="en-US" smtClean="0"/>
              <a:pPr eaLnBrk="1" latinLnBrk="0" hangingPunct="1"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eaLnBrk="1" latinLnBrk="0" hangingPunct="1"/>
            <a:fld id="{094E1468-170D-44D7-AD32-70113899E967}" type="datetime1">
              <a:rPr lang="en-US" smtClean="0"/>
              <a:t>3/16/2016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kumimoji="0" lang="en-US" dirty="0" smtClean="0"/>
              <a:t>David T. Nguyen</a:t>
            </a:r>
            <a:endParaRPr kumimoji="0"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1974DF9-AD47-4691-BA21-BBFCE3637A9A}" type="slidenum">
              <a:rPr kumimoji="0" lang="en-US" smtClean="0"/>
              <a:pPr eaLnBrk="1" latinLnBrk="0" hangingPunct="1"/>
              <a:t>‹#›</a:t>
            </a:fld>
            <a:endParaRPr kumimoji="0" lang="en-US" dirty="0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eaLnBrk="1" latinLnBrk="0" hangingPunct="1"/>
            <a:fld id="{89B2B6A2-E670-4657-AA1B-494BCE66A829}" type="datetime1">
              <a:rPr lang="en-US" smtClean="0"/>
              <a:t>3/16/2016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kumimoji="0" lang="en-US" dirty="0" smtClean="0"/>
              <a:t>David T. Nguyen</a:t>
            </a:r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1974DF9-AD47-4691-BA21-BBFCE3637A9A}" type="slidenum">
              <a:rPr kumimoji="0" lang="en-US" smtClean="0"/>
              <a:pPr eaLnBrk="1" latinLnBrk="0" hangingPunct="1"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eaLnBrk="1" latinLnBrk="0" hangingPunct="1"/>
            <a:fld id="{66080D6F-A6B5-4A14-BA93-4088EF1D2D27}" type="datetime1">
              <a:rPr lang="en-US" smtClean="0"/>
              <a:t>3/16/2016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kumimoji="0" lang="en-US" dirty="0" smtClean="0"/>
              <a:t>David T. Nguyen</a:t>
            </a:r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1974DF9-AD47-4691-BA21-BBFCE3637A9A}" type="slidenum">
              <a:rPr kumimoji="0" lang="en-US" smtClean="0"/>
              <a:pPr eaLnBrk="1" latinLnBrk="0" hangingPunct="1"/>
              <a:t>‹#›</a:t>
            </a:fld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 eaLnBrk="1" latinLnBrk="0" hangingPunct="1"/>
            <a:fld id="{CEF29984-D38B-4D55-A085-0BDF8F298C2B}" type="datetime1">
              <a:rPr lang="en-US" smtClean="0"/>
              <a:t>3/16/2016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dirty="0" smtClean="0"/>
              <a:t>David T. Nguyen</a:t>
            </a:r>
            <a:endParaRPr kumimoji="0"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91974DF9-AD47-4691-BA21-BBFCE3637A9A}" type="slidenum">
              <a:rPr kumimoji="0" lang="en-US" smtClean="0"/>
              <a:pPr eaLnBrk="1" latinLnBrk="0" hangingPunct="1"/>
              <a:t>‹#›</a:t>
            </a:fld>
            <a:endParaRPr kumimoji="0" lang="en-US" dirty="0"/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dt="0"/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davidnguyen.cz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jpe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jpeg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://davidnguyen.cz/papers/mobisys15-nguyen.pdf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goo.gl/YlOeiu" TargetMode="External"/><Relationship Id="rId2" Type="http://schemas.openxmlformats.org/officeDocument/2006/relationships/hyperlink" Target="https://youtu.be/pxX6r-xDgG4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e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_76Af8kLWw0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e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359898"/>
            <a:ext cx="7772400" cy="1472184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/>
              <a:t>Reducing Smartphone Application Delay</a:t>
            </a:r>
            <a:br>
              <a:rPr lang="en-US" sz="3600" dirty="0" smtClean="0"/>
            </a:br>
            <a:r>
              <a:rPr lang="en-US" sz="3600" dirty="0" smtClean="0"/>
              <a:t>through Read/Write Isolation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2560" y="2286000"/>
            <a:ext cx="7406640" cy="2645736"/>
          </a:xfrm>
        </p:spPr>
        <p:txBody>
          <a:bodyPr>
            <a:norm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b="1" dirty="0" smtClean="0"/>
              <a:t>David T. Nguyen, Ph.D.</a:t>
            </a:r>
          </a:p>
          <a:p>
            <a:pPr algn="ctr"/>
            <a:r>
              <a:rPr lang="en-US" b="1" dirty="0">
                <a:hlinkClick r:id="rId2"/>
              </a:rPr>
              <a:t>http://</a:t>
            </a:r>
            <a:r>
              <a:rPr lang="en-US" b="1" dirty="0" smtClean="0">
                <a:hlinkClick r:id="rId2"/>
              </a:rPr>
              <a:t>davidnguyen.cz</a:t>
            </a:r>
            <a:r>
              <a:rPr lang="en-US" b="1" dirty="0"/>
              <a:t> </a:t>
            </a:r>
            <a:endParaRPr lang="en-US" b="1" dirty="0" smtClean="0"/>
          </a:p>
          <a:p>
            <a:pPr algn="ctr"/>
            <a:endParaRPr lang="en-US" b="1" dirty="0" smtClean="0"/>
          </a:p>
          <a:p>
            <a:pPr algn="ctr"/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565" y="3886200"/>
            <a:ext cx="4646629" cy="914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293" y="5867400"/>
            <a:ext cx="2666214" cy="48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22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990600" y="5181600"/>
            <a:ext cx="8001000" cy="121920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2400" dirty="0"/>
              <a:t>Seq. </a:t>
            </a:r>
            <a:r>
              <a:rPr lang="en-US" sz="2400" dirty="0">
                <a:solidFill>
                  <a:srgbClr val="FF0000"/>
                </a:solidFill>
              </a:rPr>
              <a:t>reads</a:t>
            </a:r>
            <a:r>
              <a:rPr lang="en-US" sz="2400" dirty="0"/>
              <a:t> experience up to </a:t>
            </a:r>
            <a:r>
              <a:rPr lang="en-US" sz="2400" dirty="0">
                <a:solidFill>
                  <a:srgbClr val="FF0000"/>
                </a:solidFill>
              </a:rPr>
              <a:t>626% slowdown </a:t>
            </a:r>
            <a:r>
              <a:rPr lang="en-US" sz="2400" dirty="0"/>
              <a:t>when blocked by concurrent writes (rand. up to 293%)</a:t>
            </a:r>
          </a:p>
          <a:p>
            <a:pPr>
              <a:buFont typeface="Wingdings" pitchFamily="2" charset="2"/>
              <a:buChar char="ü"/>
            </a:pPr>
            <a:r>
              <a:rPr lang="en-US" sz="2400" dirty="0" smtClean="0"/>
              <a:t>I/O </a:t>
            </a:r>
            <a:r>
              <a:rPr lang="en-US" sz="2400" dirty="0"/>
              <a:t>slowdown possible source of worse app launch (reads </a:t>
            </a:r>
            <a:r>
              <a:rPr lang="en-US" sz="2400" dirty="0" smtClean="0"/>
              <a:t>dominate)</a:t>
            </a:r>
            <a:endParaRPr lang="en-US" sz="2400" dirty="0" smtClean="0">
              <a:latin typeface="" pitchFamily="16"/>
            </a:endParaRP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7391399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/>
              <a:t>I/O Slowdown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EC0AD-F677-498E-A4D2-A812B84403A5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0" y="1066800"/>
            <a:ext cx="7016750" cy="3966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David T. Nguyen</a:t>
            </a:r>
            <a:endParaRPr kumimoji="0"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0800"/>
            <a:ext cx="995680" cy="457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77540" cy="35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19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7391399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 smtClean="0"/>
              <a:t>Slowdown Asymmetry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EC0AD-F677-498E-A4D2-A812B84403A5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1" y="1066800"/>
            <a:ext cx="6273836" cy="3297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Content Placeholder 7"/>
          <p:cNvSpPr>
            <a:spLocks noGrp="1"/>
          </p:cNvSpPr>
          <p:nvPr>
            <p:ph sz="half" idx="2"/>
          </p:nvPr>
        </p:nvSpPr>
        <p:spPr>
          <a:xfrm>
            <a:off x="990600" y="4572000"/>
            <a:ext cx="8001000" cy="121920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2400" i="1" dirty="0" err="1">
                <a:solidFill>
                  <a:srgbClr val="FF0000"/>
                </a:solidFill>
              </a:rPr>
              <a:t>ReadSlowdown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/>
              <a:t>= Response time of a read in the presence </a:t>
            </a:r>
            <a:r>
              <a:rPr lang="en-US" sz="2400" i="1" dirty="0" smtClean="0"/>
              <a:t>of </a:t>
            </a:r>
            <a:r>
              <a:rPr lang="en-US" sz="2400" i="1" dirty="0"/>
              <a:t>a concurrent write / Response time of a read when </a:t>
            </a:r>
            <a:r>
              <a:rPr lang="en-US" sz="2400" i="1" dirty="0" smtClean="0"/>
              <a:t>running alone</a:t>
            </a:r>
            <a:endParaRPr lang="en-US" sz="2400" i="1" dirty="0"/>
          </a:p>
          <a:p>
            <a:pPr>
              <a:buFont typeface="Wingdings" pitchFamily="2" charset="2"/>
              <a:buChar char="ü"/>
            </a:pPr>
            <a:r>
              <a:rPr lang="en-US" sz="2400" i="1" dirty="0" err="1">
                <a:solidFill>
                  <a:srgbClr val="FF0000"/>
                </a:solidFill>
              </a:rPr>
              <a:t>WriteSlowdown</a:t>
            </a:r>
            <a:r>
              <a:rPr lang="en-US" sz="2400" i="1" dirty="0"/>
              <a:t> = Response time of a write in the </a:t>
            </a:r>
            <a:r>
              <a:rPr lang="en-US" sz="2400" i="1" dirty="0" smtClean="0"/>
              <a:t>presence </a:t>
            </a:r>
            <a:r>
              <a:rPr lang="en-US" sz="2400" i="1" dirty="0"/>
              <a:t>of a concurrent read / Response time of a write </a:t>
            </a:r>
            <a:r>
              <a:rPr lang="en-US" sz="2400" i="1" dirty="0" smtClean="0"/>
              <a:t>when running alone</a:t>
            </a:r>
          </a:p>
          <a:p>
            <a:pPr>
              <a:buFont typeface="Wingdings" pitchFamily="2" charset="2"/>
              <a:buChar char="ü"/>
            </a:pPr>
            <a:r>
              <a:rPr lang="en-US" sz="2400" dirty="0" smtClean="0"/>
              <a:t>Read slowdown up </a:t>
            </a:r>
            <a:r>
              <a:rPr lang="en-US" sz="2400" dirty="0"/>
              <a:t>to </a:t>
            </a:r>
            <a:r>
              <a:rPr lang="en-US" sz="2400" dirty="0" smtClean="0"/>
              <a:t>6.15 vs. write slowdown </a:t>
            </a:r>
            <a:r>
              <a:rPr lang="en-US" sz="2400" dirty="0"/>
              <a:t>up to </a:t>
            </a:r>
            <a:r>
              <a:rPr lang="en-US" sz="2400" dirty="0" smtClean="0"/>
              <a:t>1.6</a:t>
            </a:r>
            <a:endParaRPr lang="en-US" sz="2400" i="1" dirty="0" smtClean="0">
              <a:latin typeface="" pitchFamily="16"/>
            </a:endParaRP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David T. Nguyen</a:t>
            </a:r>
            <a:endParaRPr kumimoji="0"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0800"/>
            <a:ext cx="995680" cy="457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77540" cy="35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69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 smtClean="0"/>
              <a:t>Study Summary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en-US" dirty="0" smtClean="0"/>
              <a:t>Android devices spend up to 58% of CPU active life time idling due to I/O</a:t>
            </a:r>
          </a:p>
          <a:p>
            <a:pPr>
              <a:buFont typeface="Wingdings" pitchFamily="2" charset="2"/>
              <a:buChar char="ü"/>
            </a:pPr>
            <a:endParaRPr lang="en-US" dirty="0"/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Reads experience up to 626% slowdown when blocked by concurrent writes</a:t>
            </a:r>
          </a:p>
          <a:p>
            <a:endParaRPr lang="en-US" dirty="0" smtClean="0"/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Large slowdown asymmetry (reads up to 6.15; writes up to 1.6)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EC0AD-F677-498E-A4D2-A812B84403A5}" type="slidenum">
              <a:rPr lang="en-US" smtClean="0"/>
              <a:t>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David T. Nguyen</a:t>
            </a:r>
            <a:endParaRPr kumimoji="0"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0800"/>
            <a:ext cx="995680" cy="457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77540" cy="35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98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AutoShape 1"/>
          <p:cNvSpPr>
            <a:spLocks noChangeArrowheads="1"/>
          </p:cNvSpPr>
          <p:nvPr/>
        </p:nvSpPr>
        <p:spPr bwMode="auto">
          <a:xfrm>
            <a:off x="6966720" y="4110192"/>
            <a:ext cx="1990080" cy="2590832"/>
          </a:xfrm>
          <a:prstGeom prst="roundRect">
            <a:avLst>
              <a:gd name="adj" fmla="val 16667"/>
            </a:avLst>
          </a:prstGeom>
          <a:ln>
            <a:headEnd/>
            <a:tailEnd/>
          </a:ln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23554" name="AutoShape 2"/>
          <p:cNvSpPr>
            <a:spLocks noChangeArrowheads="1"/>
          </p:cNvSpPr>
          <p:nvPr/>
        </p:nvSpPr>
        <p:spPr bwMode="auto">
          <a:xfrm>
            <a:off x="2537281" y="2468420"/>
            <a:ext cx="3932640" cy="4232605"/>
          </a:xfrm>
          <a:prstGeom prst="roundRect">
            <a:avLst>
              <a:gd name="adj" fmla="val 16667"/>
            </a:avLst>
          </a:prstGeom>
          <a:ln>
            <a:headEnd/>
            <a:tailEnd/>
          </a:ln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3398400" y="2547628"/>
            <a:ext cx="2484000" cy="517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63220" rIns="81639" bIns="40820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r>
              <a:rPr lang="en-US" altLang="en-US" sz="2500" b="1"/>
              <a:t>I/O Scheduler</a:t>
            </a:r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6994081" y="4110192"/>
            <a:ext cx="1948320" cy="8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61621" rIns="81639" bIns="408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algn="ctr"/>
            <a:r>
              <a:rPr lang="en-US" altLang="en-US" sz="2400" b="1"/>
              <a:t> Storage </a:t>
            </a:r>
          </a:p>
          <a:p>
            <a:pPr algn="ctr"/>
            <a:r>
              <a:rPr lang="en-US" altLang="en-US" sz="2400" b="1"/>
              <a:t>Subsystem</a:t>
            </a:r>
          </a:p>
        </p:txBody>
      </p:sp>
      <p:sp>
        <p:nvSpPr>
          <p:cNvPr id="23557" name="AutoShape 5"/>
          <p:cNvSpPr>
            <a:spLocks noChangeArrowheads="1"/>
          </p:cNvSpPr>
          <p:nvPr/>
        </p:nvSpPr>
        <p:spPr bwMode="auto">
          <a:xfrm>
            <a:off x="77760" y="5321965"/>
            <a:ext cx="2024640" cy="926435"/>
          </a:xfrm>
          <a:prstGeom prst="roundRect">
            <a:avLst>
              <a:gd name="adj" fmla="val 16667"/>
            </a:avLst>
          </a:prstGeom>
          <a:ln>
            <a:headEnd/>
            <a:tailEnd/>
          </a:ln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89803" tIns="68185" rIns="89803" bIns="48983" anchor="ctr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algn="ctr"/>
            <a:r>
              <a:rPr lang="en-US" altLang="en-US" sz="2200" b="1"/>
              <a:t>Concurrency </a:t>
            </a:r>
          </a:p>
          <a:p>
            <a:pPr algn="ctr"/>
            <a:r>
              <a:rPr lang="en-US" altLang="en-US" sz="2200" b="1"/>
              <a:t>Profiler</a:t>
            </a:r>
          </a:p>
        </p:txBody>
      </p:sp>
      <p:sp>
        <p:nvSpPr>
          <p:cNvPr id="23558" name="AutoShape 6"/>
          <p:cNvSpPr>
            <a:spLocks noChangeArrowheads="1"/>
          </p:cNvSpPr>
          <p:nvPr/>
        </p:nvSpPr>
        <p:spPr bwMode="auto">
          <a:xfrm>
            <a:off x="2651041" y="4439987"/>
            <a:ext cx="3682080" cy="590462"/>
          </a:xfrm>
          <a:prstGeom prst="roundRect">
            <a:avLst>
              <a:gd name="adj" fmla="val 16667"/>
            </a:avLst>
          </a:prstGeom>
          <a:solidFill>
            <a:srgbClr val="E6E6E6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61621" rIns="81639" bIns="4082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algn="ctr"/>
            <a:r>
              <a:rPr lang="en-US" altLang="en-US" sz="2400" b="1"/>
              <a:t>I/O Grouping</a:t>
            </a:r>
          </a:p>
        </p:txBody>
      </p:sp>
      <p:sp>
        <p:nvSpPr>
          <p:cNvPr id="23559" name="AutoShape 7"/>
          <p:cNvSpPr>
            <a:spLocks noChangeArrowheads="1"/>
          </p:cNvSpPr>
          <p:nvPr/>
        </p:nvSpPr>
        <p:spPr bwMode="auto">
          <a:xfrm>
            <a:off x="2651040" y="5486977"/>
            <a:ext cx="3673440" cy="580381"/>
          </a:xfrm>
          <a:prstGeom prst="roundRect">
            <a:avLst>
              <a:gd name="adj" fmla="val 16667"/>
            </a:avLst>
          </a:prstGeom>
          <a:solidFill>
            <a:srgbClr val="E6E6E6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61621" rIns="81639" bIns="4082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algn="ctr"/>
            <a:r>
              <a:rPr lang="en-US" altLang="en-US" sz="2400" b="1"/>
              <a:t>I/O Dispatch</a:t>
            </a:r>
          </a:p>
        </p:txBody>
      </p:sp>
      <p:sp>
        <p:nvSpPr>
          <p:cNvPr id="23560" name="AutoShape 8"/>
          <p:cNvSpPr>
            <a:spLocks noChangeArrowheads="1"/>
          </p:cNvSpPr>
          <p:nvPr/>
        </p:nvSpPr>
        <p:spPr bwMode="auto">
          <a:xfrm>
            <a:off x="6845040" y="5052050"/>
            <a:ext cx="927360" cy="414764"/>
          </a:xfrm>
          <a:custGeom>
            <a:avLst/>
            <a:gdLst>
              <a:gd name="G0" fmla="+- 10800 0 0"/>
              <a:gd name="G1" fmla="+- 21600 0 0"/>
              <a:gd name="G2" fmla="+- 10800 0 0"/>
              <a:gd name="G3" fmla="+- 21600 0 0"/>
              <a:gd name="G4" fmla="+- 10800 2000 0"/>
              <a:gd name="G5" fmla="+- 21600 0 2000"/>
              <a:gd name="G6" fmla="+- 10800 2000 0"/>
              <a:gd name="G7" fmla="+- 21600 0 2000"/>
              <a:gd name="T0" fmla="*/ 24150 w 21600"/>
              <a:gd name="T1" fmla="*/ 10800 h 21600"/>
              <a:gd name="T2" fmla="*/ 48300 w 21600"/>
              <a:gd name="T3" fmla="*/ 10800 h 21600"/>
              <a:gd name="T4" fmla="*/ 48300 w 21600"/>
              <a:gd name="T5" fmla="*/ 21600 h 21600"/>
              <a:gd name="T6" fmla="*/ 24150 w 21600"/>
              <a:gd name="T7" fmla="*/ 21600 h 21600"/>
              <a:gd name="T8" fmla="*/ 26150 w 21600"/>
              <a:gd name="T9" fmla="*/ 12800 h 21600"/>
              <a:gd name="T10" fmla="*/ 46300 w 21600"/>
              <a:gd name="T11" fmla="*/ 12800 h 21600"/>
              <a:gd name="T12" fmla="*/ 46300 w 21600"/>
              <a:gd name="T13" fmla="*/ 19600 h 21600"/>
              <a:gd name="T14" fmla="*/ 26150 w 21600"/>
              <a:gd name="T15" fmla="*/ 19600 h 21600"/>
              <a:gd name="T16" fmla="*/ G4 w 21600"/>
              <a:gd name="T17" fmla="*/ G6 h 21600"/>
              <a:gd name="T18" fmla="*/ G5 w 21600"/>
              <a:gd name="T19" fmla="*/ G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48300" h="21600">
                <a:moveTo>
                  <a:pt x="24150" y="10800"/>
                </a:moveTo>
                <a:lnTo>
                  <a:pt x="48300" y="10800"/>
                </a:lnTo>
                <a:lnTo>
                  <a:pt x="48300" y="21600"/>
                </a:lnTo>
                <a:lnTo>
                  <a:pt x="24150" y="21600"/>
                </a:lnTo>
                <a:close/>
                <a:moveTo>
                  <a:pt x="26150" y="12800"/>
                </a:moveTo>
                <a:lnTo>
                  <a:pt x="46300" y="12800"/>
                </a:lnTo>
                <a:lnTo>
                  <a:pt x="46300" y="19600"/>
                </a:lnTo>
                <a:lnTo>
                  <a:pt x="26150" y="19600"/>
                </a:lnTo>
                <a:close/>
              </a:path>
            </a:pathLst>
          </a:custGeom>
          <a:noFill/>
          <a:ln w="9525">
            <a:solidFill>
              <a:srgbClr val="808080"/>
            </a:solidFill>
            <a:round/>
            <a:headEnd/>
            <a:tailEnd/>
          </a:ln>
          <a:effectLst/>
          <a:scene3d>
            <a:camera prst="legacyPerspectiveFront"/>
            <a:lightRig rig="legacyFlat3" dir="b"/>
          </a:scene3d>
          <a:sp3d extrusionH="873000" prstMaterial="legacyMatte">
            <a:bevelT w="13500" h="13500" prst="angle"/>
            <a:bevelB w="13500" h="13500" prst="angle"/>
            <a:extrusionClr>
              <a:srgbClr val="80808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>
            <a:flatTx/>
          </a:bodyPr>
          <a:lstStyle/>
          <a:p>
            <a:endParaRPr lang="en-US"/>
          </a:p>
        </p:txBody>
      </p:sp>
      <p:sp>
        <p:nvSpPr>
          <p:cNvPr id="23561" name="AutoShape 9"/>
          <p:cNvSpPr>
            <a:spLocks noChangeArrowheads="1"/>
          </p:cNvSpPr>
          <p:nvPr/>
        </p:nvSpPr>
        <p:spPr bwMode="auto">
          <a:xfrm>
            <a:off x="6842160" y="5541702"/>
            <a:ext cx="930240" cy="414764"/>
          </a:xfrm>
          <a:custGeom>
            <a:avLst/>
            <a:gdLst>
              <a:gd name="G0" fmla="+- 10800 0 0"/>
              <a:gd name="G1" fmla="+- 21600 0 0"/>
              <a:gd name="G2" fmla="+- 10800 0 0"/>
              <a:gd name="G3" fmla="+- 21600 0 0"/>
              <a:gd name="G4" fmla="+- 10800 2000 0"/>
              <a:gd name="G5" fmla="+- 21600 0 2000"/>
              <a:gd name="G6" fmla="+- 10800 2000 0"/>
              <a:gd name="G7" fmla="+- 21600 0 2000"/>
              <a:gd name="T0" fmla="*/ 24225 w 21600"/>
              <a:gd name="T1" fmla="*/ 10800 h 21600"/>
              <a:gd name="T2" fmla="*/ 48450 w 21600"/>
              <a:gd name="T3" fmla="*/ 10800 h 21600"/>
              <a:gd name="T4" fmla="*/ 48450 w 21600"/>
              <a:gd name="T5" fmla="*/ 21600 h 21600"/>
              <a:gd name="T6" fmla="*/ 24225 w 21600"/>
              <a:gd name="T7" fmla="*/ 21600 h 21600"/>
              <a:gd name="T8" fmla="*/ 26225 w 21600"/>
              <a:gd name="T9" fmla="*/ 12800 h 21600"/>
              <a:gd name="T10" fmla="*/ 46450 w 21600"/>
              <a:gd name="T11" fmla="*/ 12800 h 21600"/>
              <a:gd name="T12" fmla="*/ 46450 w 21600"/>
              <a:gd name="T13" fmla="*/ 19600 h 21600"/>
              <a:gd name="T14" fmla="*/ 26225 w 21600"/>
              <a:gd name="T15" fmla="*/ 19600 h 21600"/>
              <a:gd name="T16" fmla="*/ G4 w 21600"/>
              <a:gd name="T17" fmla="*/ G6 h 21600"/>
              <a:gd name="T18" fmla="*/ G5 w 21600"/>
              <a:gd name="T19" fmla="*/ G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48450" h="21600">
                <a:moveTo>
                  <a:pt x="24225" y="10800"/>
                </a:moveTo>
                <a:lnTo>
                  <a:pt x="48450" y="10800"/>
                </a:lnTo>
                <a:lnTo>
                  <a:pt x="48450" y="21600"/>
                </a:lnTo>
                <a:lnTo>
                  <a:pt x="24225" y="21600"/>
                </a:lnTo>
                <a:close/>
                <a:moveTo>
                  <a:pt x="26225" y="12800"/>
                </a:moveTo>
                <a:lnTo>
                  <a:pt x="46450" y="12800"/>
                </a:lnTo>
                <a:lnTo>
                  <a:pt x="46450" y="19600"/>
                </a:lnTo>
                <a:lnTo>
                  <a:pt x="26225" y="19600"/>
                </a:lnTo>
                <a:close/>
              </a:path>
            </a:pathLst>
          </a:custGeom>
          <a:noFill/>
          <a:ln w="9525">
            <a:solidFill>
              <a:srgbClr val="808080"/>
            </a:solidFill>
            <a:round/>
            <a:headEnd/>
            <a:tailEnd/>
          </a:ln>
          <a:effectLst/>
          <a:scene3d>
            <a:camera prst="legacyPerspectiveFront"/>
            <a:lightRig rig="legacyFlat3" dir="b"/>
          </a:scene3d>
          <a:sp3d extrusionH="873000" prstMaterial="legacyMatte">
            <a:bevelT w="13500" h="13500" prst="angle"/>
            <a:bevelB w="13500" h="13500" prst="angle"/>
            <a:extrusionClr>
              <a:srgbClr val="80808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>
            <a:flatTx/>
          </a:bodyPr>
          <a:lstStyle/>
          <a:p>
            <a:endParaRPr lang="en-US"/>
          </a:p>
        </p:txBody>
      </p:sp>
      <p:sp>
        <p:nvSpPr>
          <p:cNvPr id="23562" name="AutoShape 10"/>
          <p:cNvSpPr>
            <a:spLocks noChangeArrowheads="1"/>
          </p:cNvSpPr>
          <p:nvPr/>
        </p:nvSpPr>
        <p:spPr bwMode="auto">
          <a:xfrm>
            <a:off x="7772400" y="4996748"/>
            <a:ext cx="914400" cy="489652"/>
          </a:xfrm>
          <a:custGeom>
            <a:avLst/>
            <a:gdLst>
              <a:gd name="G0" fmla="+- 10800 0 0"/>
              <a:gd name="G1" fmla="+- 21600 0 0"/>
              <a:gd name="G2" fmla="+- 10800 0 0"/>
              <a:gd name="G3" fmla="+- 21600 0 0"/>
              <a:gd name="G4" fmla="+- 10800 2000 0"/>
              <a:gd name="G5" fmla="+- 21600 0 2000"/>
              <a:gd name="G6" fmla="+- 10800 2000 0"/>
              <a:gd name="G7" fmla="+- 21600 0 2000"/>
              <a:gd name="T0" fmla="*/ 22050 w 21600"/>
              <a:gd name="T1" fmla="*/ 10800 h 21600"/>
              <a:gd name="T2" fmla="*/ 44100 w 21600"/>
              <a:gd name="T3" fmla="*/ 10800 h 21600"/>
              <a:gd name="T4" fmla="*/ 44100 w 21600"/>
              <a:gd name="T5" fmla="*/ 21600 h 21600"/>
              <a:gd name="T6" fmla="*/ 22050 w 21600"/>
              <a:gd name="T7" fmla="*/ 21600 h 21600"/>
              <a:gd name="T8" fmla="*/ 24050 w 21600"/>
              <a:gd name="T9" fmla="*/ 12800 h 21600"/>
              <a:gd name="T10" fmla="*/ 42100 w 21600"/>
              <a:gd name="T11" fmla="*/ 12800 h 21600"/>
              <a:gd name="T12" fmla="*/ 42100 w 21600"/>
              <a:gd name="T13" fmla="*/ 19600 h 21600"/>
              <a:gd name="T14" fmla="*/ 24050 w 21600"/>
              <a:gd name="T15" fmla="*/ 19600 h 21600"/>
              <a:gd name="T16" fmla="*/ G4 w 21600"/>
              <a:gd name="T17" fmla="*/ G6 h 21600"/>
              <a:gd name="T18" fmla="*/ G5 w 21600"/>
              <a:gd name="T19" fmla="*/ G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44100" h="21600">
                <a:moveTo>
                  <a:pt x="22050" y="10800"/>
                </a:moveTo>
                <a:lnTo>
                  <a:pt x="44100" y="10800"/>
                </a:lnTo>
                <a:lnTo>
                  <a:pt x="44100" y="21600"/>
                </a:lnTo>
                <a:lnTo>
                  <a:pt x="22050" y="21600"/>
                </a:lnTo>
                <a:close/>
                <a:moveTo>
                  <a:pt x="24050" y="12800"/>
                </a:moveTo>
                <a:lnTo>
                  <a:pt x="42100" y="12800"/>
                </a:lnTo>
                <a:lnTo>
                  <a:pt x="42100" y="19600"/>
                </a:lnTo>
                <a:lnTo>
                  <a:pt x="24050" y="19600"/>
                </a:lnTo>
                <a:close/>
              </a:path>
            </a:pathLst>
          </a:custGeom>
          <a:noFill/>
          <a:ln w="9525">
            <a:solidFill>
              <a:srgbClr val="808080"/>
            </a:solidFill>
            <a:round/>
            <a:headEnd/>
            <a:tailEnd/>
          </a:ln>
          <a:effectLst/>
          <a:scene3d>
            <a:camera prst="legacyPerspectiveFront"/>
            <a:lightRig rig="legacyFlat3" dir="b"/>
          </a:scene3d>
          <a:sp3d extrusionH="873000" prstMaterial="legacyMatte">
            <a:bevelT w="13500" h="13500" prst="angle"/>
            <a:bevelB w="13500" h="13500" prst="angle"/>
            <a:extrusionClr>
              <a:srgbClr val="80808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>
            <a:flatTx/>
          </a:bodyPr>
          <a:lstStyle/>
          <a:p>
            <a:endParaRPr lang="en-US"/>
          </a:p>
        </p:txBody>
      </p:sp>
      <p:sp>
        <p:nvSpPr>
          <p:cNvPr id="23563" name="AutoShape 11"/>
          <p:cNvSpPr>
            <a:spLocks noChangeArrowheads="1"/>
          </p:cNvSpPr>
          <p:nvPr/>
        </p:nvSpPr>
        <p:spPr bwMode="auto">
          <a:xfrm>
            <a:off x="7840080" y="5541702"/>
            <a:ext cx="846720" cy="414764"/>
          </a:xfrm>
          <a:custGeom>
            <a:avLst/>
            <a:gdLst>
              <a:gd name="G0" fmla="+- 10800 0 0"/>
              <a:gd name="G1" fmla="+- 21600 0 0"/>
              <a:gd name="G2" fmla="+- 10800 0 0"/>
              <a:gd name="G3" fmla="+- 21600 0 0"/>
              <a:gd name="G4" fmla="+- 10800 2000 0"/>
              <a:gd name="G5" fmla="+- 21600 0 2000"/>
              <a:gd name="G6" fmla="+- 10800 2000 0"/>
              <a:gd name="G7" fmla="+- 21600 0 2000"/>
              <a:gd name="T0" fmla="*/ 22050 w 21600"/>
              <a:gd name="T1" fmla="*/ 10800 h 21600"/>
              <a:gd name="T2" fmla="*/ 44100 w 21600"/>
              <a:gd name="T3" fmla="*/ 10800 h 21600"/>
              <a:gd name="T4" fmla="*/ 44100 w 21600"/>
              <a:gd name="T5" fmla="*/ 21600 h 21600"/>
              <a:gd name="T6" fmla="*/ 22050 w 21600"/>
              <a:gd name="T7" fmla="*/ 21600 h 21600"/>
              <a:gd name="T8" fmla="*/ 24050 w 21600"/>
              <a:gd name="T9" fmla="*/ 12800 h 21600"/>
              <a:gd name="T10" fmla="*/ 42100 w 21600"/>
              <a:gd name="T11" fmla="*/ 12800 h 21600"/>
              <a:gd name="T12" fmla="*/ 42100 w 21600"/>
              <a:gd name="T13" fmla="*/ 19600 h 21600"/>
              <a:gd name="T14" fmla="*/ 24050 w 21600"/>
              <a:gd name="T15" fmla="*/ 19600 h 21600"/>
              <a:gd name="T16" fmla="*/ G4 w 21600"/>
              <a:gd name="T17" fmla="*/ G6 h 21600"/>
              <a:gd name="T18" fmla="*/ G5 w 21600"/>
              <a:gd name="T19" fmla="*/ G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44100" h="21600">
                <a:moveTo>
                  <a:pt x="22050" y="10800"/>
                </a:moveTo>
                <a:lnTo>
                  <a:pt x="44100" y="10800"/>
                </a:lnTo>
                <a:lnTo>
                  <a:pt x="44100" y="21600"/>
                </a:lnTo>
                <a:lnTo>
                  <a:pt x="22050" y="21600"/>
                </a:lnTo>
                <a:close/>
                <a:moveTo>
                  <a:pt x="24050" y="12800"/>
                </a:moveTo>
                <a:lnTo>
                  <a:pt x="42100" y="12800"/>
                </a:lnTo>
                <a:lnTo>
                  <a:pt x="42100" y="19600"/>
                </a:lnTo>
                <a:lnTo>
                  <a:pt x="24050" y="19600"/>
                </a:lnTo>
                <a:close/>
              </a:path>
            </a:pathLst>
          </a:custGeom>
          <a:noFill/>
          <a:ln w="9525">
            <a:solidFill>
              <a:srgbClr val="808080"/>
            </a:solidFill>
            <a:round/>
            <a:headEnd/>
            <a:tailEnd/>
          </a:ln>
          <a:effectLst/>
          <a:scene3d>
            <a:camera prst="legacyPerspectiveFront"/>
            <a:lightRig rig="legacyFlat3" dir="b"/>
          </a:scene3d>
          <a:sp3d extrusionH="873000" prstMaterial="legacyMatte">
            <a:bevelT w="13500" h="13500" prst="angle"/>
            <a:bevelB w="13500" h="13500" prst="angle"/>
            <a:extrusionClr>
              <a:srgbClr val="80808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>
            <a:flatTx/>
          </a:bodyPr>
          <a:lstStyle/>
          <a:p>
            <a:endParaRPr lang="en-US"/>
          </a:p>
        </p:txBody>
      </p:sp>
      <p:sp>
        <p:nvSpPr>
          <p:cNvPr id="23564" name="Line 12"/>
          <p:cNvSpPr>
            <a:spLocks noChangeShapeType="1"/>
          </p:cNvSpPr>
          <p:nvPr/>
        </p:nvSpPr>
        <p:spPr bwMode="auto">
          <a:xfrm>
            <a:off x="6471360" y="5358803"/>
            <a:ext cx="495360" cy="1440"/>
          </a:xfrm>
          <a:prstGeom prst="line">
            <a:avLst/>
          </a:prstGeom>
          <a:ln>
            <a:headEnd type="triangle" w="med" len="med"/>
            <a:tailEnd type="triangle" w="med" len="med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23565" name="AutoShape 13"/>
          <p:cNvSpPr>
            <a:spLocks noChangeArrowheads="1"/>
          </p:cNvSpPr>
          <p:nvPr/>
        </p:nvSpPr>
        <p:spPr bwMode="auto">
          <a:xfrm>
            <a:off x="2651041" y="3380035"/>
            <a:ext cx="3682080" cy="643747"/>
          </a:xfrm>
          <a:prstGeom prst="roundRect">
            <a:avLst>
              <a:gd name="adj" fmla="val 16667"/>
            </a:avLst>
          </a:prstGeom>
          <a:solidFill>
            <a:srgbClr val="E6E6E6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61621" rIns="81639" bIns="4082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algn="ctr"/>
            <a:r>
              <a:rPr lang="en-US" altLang="en-US" sz="2400" b="1"/>
              <a:t>I/O Priority Assignment</a:t>
            </a:r>
          </a:p>
        </p:txBody>
      </p:sp>
      <p:sp>
        <p:nvSpPr>
          <p:cNvPr id="23566" name="AutoShape 14"/>
          <p:cNvSpPr>
            <a:spLocks noChangeArrowheads="1"/>
          </p:cNvSpPr>
          <p:nvPr/>
        </p:nvSpPr>
        <p:spPr bwMode="auto">
          <a:xfrm>
            <a:off x="6842160" y="6062014"/>
            <a:ext cx="930240" cy="414764"/>
          </a:xfrm>
          <a:custGeom>
            <a:avLst/>
            <a:gdLst>
              <a:gd name="G0" fmla="+- 10800 0 0"/>
              <a:gd name="G1" fmla="+- 21600 0 0"/>
              <a:gd name="G2" fmla="+- 10800 0 0"/>
              <a:gd name="G3" fmla="+- 21600 0 0"/>
              <a:gd name="G4" fmla="+- 10800 2000 0"/>
              <a:gd name="G5" fmla="+- 21600 0 2000"/>
              <a:gd name="G6" fmla="+- 10800 2000 0"/>
              <a:gd name="G7" fmla="+- 21600 0 2000"/>
              <a:gd name="T0" fmla="*/ 24225 w 21600"/>
              <a:gd name="T1" fmla="*/ 10800 h 21600"/>
              <a:gd name="T2" fmla="*/ 48450 w 21600"/>
              <a:gd name="T3" fmla="*/ 10800 h 21600"/>
              <a:gd name="T4" fmla="*/ 48450 w 21600"/>
              <a:gd name="T5" fmla="*/ 21600 h 21600"/>
              <a:gd name="T6" fmla="*/ 24225 w 21600"/>
              <a:gd name="T7" fmla="*/ 21600 h 21600"/>
              <a:gd name="T8" fmla="*/ 26225 w 21600"/>
              <a:gd name="T9" fmla="*/ 12800 h 21600"/>
              <a:gd name="T10" fmla="*/ 46450 w 21600"/>
              <a:gd name="T11" fmla="*/ 12800 h 21600"/>
              <a:gd name="T12" fmla="*/ 46450 w 21600"/>
              <a:gd name="T13" fmla="*/ 19600 h 21600"/>
              <a:gd name="T14" fmla="*/ 26225 w 21600"/>
              <a:gd name="T15" fmla="*/ 19600 h 21600"/>
              <a:gd name="T16" fmla="*/ G4 w 21600"/>
              <a:gd name="T17" fmla="*/ G6 h 21600"/>
              <a:gd name="T18" fmla="*/ G5 w 21600"/>
              <a:gd name="T19" fmla="*/ G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48450" h="21600">
                <a:moveTo>
                  <a:pt x="24225" y="10800"/>
                </a:moveTo>
                <a:lnTo>
                  <a:pt x="48450" y="10800"/>
                </a:lnTo>
                <a:lnTo>
                  <a:pt x="48450" y="21600"/>
                </a:lnTo>
                <a:lnTo>
                  <a:pt x="24225" y="21600"/>
                </a:lnTo>
                <a:close/>
                <a:moveTo>
                  <a:pt x="26225" y="12800"/>
                </a:moveTo>
                <a:lnTo>
                  <a:pt x="46450" y="12800"/>
                </a:lnTo>
                <a:lnTo>
                  <a:pt x="46450" y="19600"/>
                </a:lnTo>
                <a:lnTo>
                  <a:pt x="26225" y="19600"/>
                </a:lnTo>
                <a:close/>
              </a:path>
            </a:pathLst>
          </a:custGeom>
          <a:noFill/>
          <a:ln w="9525">
            <a:solidFill>
              <a:srgbClr val="808080"/>
            </a:solidFill>
            <a:round/>
            <a:headEnd/>
            <a:tailEnd/>
          </a:ln>
          <a:effectLst/>
          <a:scene3d>
            <a:camera prst="legacyPerspectiveFront"/>
            <a:lightRig rig="legacyFlat3" dir="b"/>
          </a:scene3d>
          <a:sp3d extrusionH="873000" prstMaterial="legacyMatte">
            <a:bevelT w="13500" h="13500" prst="angle"/>
            <a:bevelB w="13500" h="13500" prst="angle"/>
            <a:extrusionClr>
              <a:srgbClr val="80808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>
            <a:flatTx/>
          </a:bodyPr>
          <a:lstStyle/>
          <a:p>
            <a:endParaRPr lang="en-US"/>
          </a:p>
        </p:txBody>
      </p:sp>
      <p:sp>
        <p:nvSpPr>
          <p:cNvPr id="23567" name="AutoShape 15"/>
          <p:cNvSpPr>
            <a:spLocks noChangeArrowheads="1"/>
          </p:cNvSpPr>
          <p:nvPr/>
        </p:nvSpPr>
        <p:spPr bwMode="auto">
          <a:xfrm>
            <a:off x="7848600" y="6062236"/>
            <a:ext cx="846720" cy="414764"/>
          </a:xfrm>
          <a:custGeom>
            <a:avLst/>
            <a:gdLst>
              <a:gd name="G0" fmla="+- 10800 0 0"/>
              <a:gd name="G1" fmla="+- 21600 0 0"/>
              <a:gd name="G2" fmla="+- 10800 0 0"/>
              <a:gd name="G3" fmla="+- 21600 0 0"/>
              <a:gd name="G4" fmla="+- 10800 2000 0"/>
              <a:gd name="G5" fmla="+- 21600 0 2000"/>
              <a:gd name="G6" fmla="+- 10800 2000 0"/>
              <a:gd name="G7" fmla="+- 21600 0 2000"/>
              <a:gd name="T0" fmla="*/ 22050 w 21600"/>
              <a:gd name="T1" fmla="*/ 10800 h 21600"/>
              <a:gd name="T2" fmla="*/ 44100 w 21600"/>
              <a:gd name="T3" fmla="*/ 10800 h 21600"/>
              <a:gd name="T4" fmla="*/ 44100 w 21600"/>
              <a:gd name="T5" fmla="*/ 21600 h 21600"/>
              <a:gd name="T6" fmla="*/ 22050 w 21600"/>
              <a:gd name="T7" fmla="*/ 21600 h 21600"/>
              <a:gd name="T8" fmla="*/ 24050 w 21600"/>
              <a:gd name="T9" fmla="*/ 12800 h 21600"/>
              <a:gd name="T10" fmla="*/ 42100 w 21600"/>
              <a:gd name="T11" fmla="*/ 12800 h 21600"/>
              <a:gd name="T12" fmla="*/ 42100 w 21600"/>
              <a:gd name="T13" fmla="*/ 19600 h 21600"/>
              <a:gd name="T14" fmla="*/ 24050 w 21600"/>
              <a:gd name="T15" fmla="*/ 19600 h 21600"/>
              <a:gd name="T16" fmla="*/ G4 w 21600"/>
              <a:gd name="T17" fmla="*/ G6 h 21600"/>
              <a:gd name="T18" fmla="*/ G5 w 21600"/>
              <a:gd name="T19" fmla="*/ G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44100" h="21600">
                <a:moveTo>
                  <a:pt x="22050" y="10800"/>
                </a:moveTo>
                <a:lnTo>
                  <a:pt x="44100" y="10800"/>
                </a:lnTo>
                <a:lnTo>
                  <a:pt x="44100" y="21600"/>
                </a:lnTo>
                <a:lnTo>
                  <a:pt x="22050" y="21600"/>
                </a:lnTo>
                <a:close/>
                <a:moveTo>
                  <a:pt x="24050" y="12800"/>
                </a:moveTo>
                <a:lnTo>
                  <a:pt x="42100" y="12800"/>
                </a:lnTo>
                <a:lnTo>
                  <a:pt x="42100" y="19600"/>
                </a:lnTo>
                <a:lnTo>
                  <a:pt x="24050" y="19600"/>
                </a:lnTo>
                <a:close/>
              </a:path>
            </a:pathLst>
          </a:custGeom>
          <a:noFill/>
          <a:ln w="9525">
            <a:solidFill>
              <a:srgbClr val="808080"/>
            </a:solidFill>
            <a:round/>
            <a:headEnd/>
            <a:tailEnd/>
          </a:ln>
          <a:effectLst/>
          <a:scene3d>
            <a:camera prst="legacyPerspectiveFront"/>
            <a:lightRig rig="legacyFlat3" dir="b"/>
          </a:scene3d>
          <a:sp3d extrusionH="873000" prstMaterial="legacyMatte">
            <a:bevelT w="13500" h="13500" prst="angle"/>
            <a:bevelB w="13500" h="13500" prst="angle"/>
            <a:extrusionClr>
              <a:srgbClr val="80808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>
            <a:flatTx/>
          </a:bodyPr>
          <a:lstStyle/>
          <a:p>
            <a:endParaRPr lang="en-US"/>
          </a:p>
        </p:txBody>
      </p:sp>
      <p:sp>
        <p:nvSpPr>
          <p:cNvPr id="23568" name="Line 16"/>
          <p:cNvSpPr>
            <a:spLocks noChangeShapeType="1"/>
          </p:cNvSpPr>
          <p:nvPr/>
        </p:nvSpPr>
        <p:spPr bwMode="auto">
          <a:xfrm>
            <a:off x="1143000" y="1751224"/>
            <a:ext cx="7926120" cy="1441"/>
          </a:xfrm>
          <a:prstGeom prst="line">
            <a:avLst/>
          </a:prstGeom>
          <a:ln>
            <a:headEnd/>
            <a:tailEnd/>
          </a:ln>
          <a:ex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23569" name="Text Box 17"/>
          <p:cNvSpPr txBox="1">
            <a:spLocks noChangeArrowheads="1"/>
          </p:cNvSpPr>
          <p:nvPr/>
        </p:nvSpPr>
        <p:spPr bwMode="auto">
          <a:xfrm>
            <a:off x="6781800" y="1898119"/>
            <a:ext cx="2285280" cy="456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r>
              <a:rPr lang="en-US" altLang="en-US" sz="2200" b="1" dirty="0"/>
              <a:t>Kernel Space</a:t>
            </a:r>
          </a:p>
        </p:txBody>
      </p:sp>
      <p:sp>
        <p:nvSpPr>
          <p:cNvPr id="23570" name="Text Box 18"/>
          <p:cNvSpPr txBox="1">
            <a:spLocks noChangeArrowheads="1"/>
          </p:cNvSpPr>
          <p:nvPr/>
        </p:nvSpPr>
        <p:spPr bwMode="auto">
          <a:xfrm>
            <a:off x="6781800" y="1178044"/>
            <a:ext cx="2285280" cy="456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r>
              <a:rPr lang="en-US" altLang="en-US" sz="2200" b="1" dirty="0"/>
              <a:t>User Space</a:t>
            </a:r>
          </a:p>
        </p:txBody>
      </p:sp>
      <p:sp>
        <p:nvSpPr>
          <p:cNvPr id="23571" name="Line 19"/>
          <p:cNvSpPr>
            <a:spLocks noChangeShapeType="1"/>
          </p:cNvSpPr>
          <p:nvPr/>
        </p:nvSpPr>
        <p:spPr bwMode="auto">
          <a:xfrm>
            <a:off x="2102400" y="5789759"/>
            <a:ext cx="434880" cy="1441"/>
          </a:xfrm>
          <a:prstGeom prst="line">
            <a:avLst/>
          </a:prstGeom>
          <a:ln>
            <a:headEnd type="triangle" w="med" len="med"/>
            <a:tailEnd type="triangle" w="med" len="med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SmartIO</a:t>
            </a:r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77540" cy="35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1111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/>
        </p:nvSpPr>
        <p:spPr>
          <a:xfrm>
            <a:off x="2651760" y="5852160"/>
            <a:ext cx="4023360" cy="8229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FE7F5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1"/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8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" pitchFamily="2"/>
                <a:cs typeface="Arial" pitchFamily="2"/>
              </a:rPr>
              <a:t>FLASH BLOCK DEVICE</a:t>
            </a:r>
          </a:p>
        </p:txBody>
      </p:sp>
      <p:sp>
        <p:nvSpPr>
          <p:cNvPr id="3" name="Freeform 2"/>
          <p:cNvSpPr/>
          <p:nvPr/>
        </p:nvSpPr>
        <p:spPr>
          <a:xfrm>
            <a:off x="3474720" y="2651760"/>
            <a:ext cx="2377439" cy="26740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FE7F5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1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Arial" pitchFamily="2"/>
              <a:cs typeface="Arial" pitchFamily="2"/>
            </a:endParaRPr>
          </a:p>
        </p:txBody>
      </p:sp>
      <p:cxnSp>
        <p:nvCxnSpPr>
          <p:cNvPr id="4" name="Straight Arrow Connector 3"/>
          <p:cNvCxnSpPr>
            <a:stCxn id="3" idx="2"/>
            <a:endCxn id="2" idx="0"/>
          </p:cNvCxnSpPr>
          <p:nvPr/>
        </p:nvCxnSpPr>
        <p:spPr>
          <a:xfrm>
            <a:off x="4663440" y="5325840"/>
            <a:ext cx="0" cy="526320"/>
          </a:xfrm>
          <a:prstGeom prst="straightConnector1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</p:cxnSp>
      <p:sp>
        <p:nvSpPr>
          <p:cNvPr id="5" name="Freeform 4"/>
          <p:cNvSpPr/>
          <p:nvPr/>
        </p:nvSpPr>
        <p:spPr>
          <a:xfrm>
            <a:off x="91440" y="1080720"/>
            <a:ext cx="3474720" cy="457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FE7F5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1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Arial" pitchFamily="2"/>
              <a:cs typeface="Arial" pitchFamily="2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3840479" y="1080720"/>
            <a:ext cx="3474720" cy="457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FE7F5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1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Arial" pitchFamily="2"/>
              <a:cs typeface="Arial" pitchFamily="2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8046720" y="1080720"/>
            <a:ext cx="457200" cy="457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FE7F5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1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Arial" pitchFamily="2"/>
              <a:cs typeface="Arial" pitchFamily="2"/>
            </a:endParaRPr>
          </a:p>
        </p:txBody>
      </p:sp>
      <p:sp>
        <p:nvSpPr>
          <p:cNvPr id="8" name="Straight Connector 7"/>
          <p:cNvSpPr/>
          <p:nvPr/>
        </p:nvSpPr>
        <p:spPr>
          <a:xfrm>
            <a:off x="1828800" y="1080720"/>
            <a:ext cx="0" cy="45720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1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Arial" pitchFamily="2"/>
              <a:cs typeface="Arial" pitchFamily="2"/>
            </a:endParaRPr>
          </a:p>
        </p:txBody>
      </p:sp>
      <p:sp>
        <p:nvSpPr>
          <p:cNvPr id="9" name="Straight Connector 8"/>
          <p:cNvSpPr/>
          <p:nvPr/>
        </p:nvSpPr>
        <p:spPr>
          <a:xfrm>
            <a:off x="964439" y="1080360"/>
            <a:ext cx="0" cy="45720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1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Arial" pitchFamily="2"/>
              <a:cs typeface="Arial" pitchFamily="2"/>
            </a:endParaRPr>
          </a:p>
        </p:txBody>
      </p:sp>
      <p:sp>
        <p:nvSpPr>
          <p:cNvPr id="10" name="Straight Connector 9"/>
          <p:cNvSpPr/>
          <p:nvPr/>
        </p:nvSpPr>
        <p:spPr>
          <a:xfrm>
            <a:off x="2728440" y="1080360"/>
            <a:ext cx="0" cy="45720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1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Arial" pitchFamily="2"/>
              <a:cs typeface="Arial" pitchFamily="2"/>
            </a:endParaRPr>
          </a:p>
        </p:txBody>
      </p:sp>
      <p:sp>
        <p:nvSpPr>
          <p:cNvPr id="11" name="Straight Connector 10"/>
          <p:cNvSpPr/>
          <p:nvPr/>
        </p:nvSpPr>
        <p:spPr>
          <a:xfrm>
            <a:off x="496440" y="1080360"/>
            <a:ext cx="0" cy="45720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1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Arial" pitchFamily="2"/>
              <a:cs typeface="Arial" pitchFamily="2"/>
            </a:endParaRPr>
          </a:p>
        </p:txBody>
      </p:sp>
      <p:sp>
        <p:nvSpPr>
          <p:cNvPr id="12" name="Straight Connector 11"/>
          <p:cNvSpPr/>
          <p:nvPr/>
        </p:nvSpPr>
        <p:spPr>
          <a:xfrm>
            <a:off x="1432439" y="1080360"/>
            <a:ext cx="0" cy="45720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1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Arial" pitchFamily="2"/>
              <a:cs typeface="Arial" pitchFamily="2"/>
            </a:endParaRPr>
          </a:p>
        </p:txBody>
      </p:sp>
      <p:sp>
        <p:nvSpPr>
          <p:cNvPr id="13" name="Straight Connector 12"/>
          <p:cNvSpPr/>
          <p:nvPr/>
        </p:nvSpPr>
        <p:spPr>
          <a:xfrm>
            <a:off x="2260440" y="1080360"/>
            <a:ext cx="0" cy="45720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1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Arial" pitchFamily="2"/>
              <a:cs typeface="Arial" pitchFamily="2"/>
            </a:endParaRPr>
          </a:p>
        </p:txBody>
      </p:sp>
      <p:sp>
        <p:nvSpPr>
          <p:cNvPr id="14" name="Straight Connector 13"/>
          <p:cNvSpPr/>
          <p:nvPr/>
        </p:nvSpPr>
        <p:spPr>
          <a:xfrm>
            <a:off x="3160440" y="1080360"/>
            <a:ext cx="0" cy="45720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1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Arial" pitchFamily="2"/>
              <a:cs typeface="Arial" pitchFamily="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1557359"/>
            <a:ext cx="3544858" cy="521766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" pitchFamily="2"/>
                <a:cs typeface="Arial" pitchFamily="2"/>
              </a:rPr>
              <a:t> </a:t>
            </a:r>
            <a:r>
              <a:rPr lang="en-US" sz="28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" pitchFamily="2"/>
                <a:cs typeface="Arial" pitchFamily="2"/>
              </a:rPr>
              <a:t>0   1  2   3  4   5  6  </a:t>
            </a:r>
            <a:r>
              <a:rPr lang="en-US" sz="2800" b="1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" pitchFamily="2"/>
                <a:cs typeface="Arial" pitchFamily="2"/>
              </a:rPr>
              <a:t>7</a:t>
            </a:r>
            <a:endParaRPr lang="en-US" sz="2800" b="1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18"/>
              <a:ea typeface="Arial" pitchFamily="2"/>
              <a:cs typeface="Arial" pitchFamily="2"/>
            </a:endParaRPr>
          </a:p>
        </p:txBody>
      </p:sp>
      <p:sp>
        <p:nvSpPr>
          <p:cNvPr id="16" name="Straight Connector 15"/>
          <p:cNvSpPr/>
          <p:nvPr/>
        </p:nvSpPr>
        <p:spPr>
          <a:xfrm>
            <a:off x="5572440" y="1080360"/>
            <a:ext cx="0" cy="45720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1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Arial" pitchFamily="2"/>
              <a:cs typeface="Arial" pitchFamily="2"/>
            </a:endParaRPr>
          </a:p>
        </p:txBody>
      </p:sp>
      <p:sp>
        <p:nvSpPr>
          <p:cNvPr id="17" name="Straight Connector 16"/>
          <p:cNvSpPr/>
          <p:nvPr/>
        </p:nvSpPr>
        <p:spPr>
          <a:xfrm>
            <a:off x="4708440" y="1080360"/>
            <a:ext cx="0" cy="45720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1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Arial" pitchFamily="2"/>
              <a:cs typeface="Arial" pitchFamily="2"/>
            </a:endParaRPr>
          </a:p>
        </p:txBody>
      </p:sp>
      <p:sp>
        <p:nvSpPr>
          <p:cNvPr id="18" name="Straight Connector 17"/>
          <p:cNvSpPr/>
          <p:nvPr/>
        </p:nvSpPr>
        <p:spPr>
          <a:xfrm>
            <a:off x="6472440" y="1080360"/>
            <a:ext cx="0" cy="45720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1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Arial" pitchFamily="2"/>
              <a:cs typeface="Arial" pitchFamily="2"/>
            </a:endParaRPr>
          </a:p>
        </p:txBody>
      </p:sp>
      <p:sp>
        <p:nvSpPr>
          <p:cNvPr id="19" name="Straight Connector 18"/>
          <p:cNvSpPr/>
          <p:nvPr/>
        </p:nvSpPr>
        <p:spPr>
          <a:xfrm>
            <a:off x="4276440" y="1080360"/>
            <a:ext cx="0" cy="45720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1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Arial" pitchFamily="2"/>
              <a:cs typeface="Arial" pitchFamily="2"/>
            </a:endParaRPr>
          </a:p>
        </p:txBody>
      </p:sp>
      <p:sp>
        <p:nvSpPr>
          <p:cNvPr id="20" name="Straight Connector 19"/>
          <p:cNvSpPr/>
          <p:nvPr/>
        </p:nvSpPr>
        <p:spPr>
          <a:xfrm>
            <a:off x="5140440" y="1080360"/>
            <a:ext cx="0" cy="45720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1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Arial" pitchFamily="2"/>
              <a:cs typeface="Arial" pitchFamily="2"/>
            </a:endParaRPr>
          </a:p>
        </p:txBody>
      </p:sp>
      <p:sp>
        <p:nvSpPr>
          <p:cNvPr id="21" name="Straight Connector 20"/>
          <p:cNvSpPr/>
          <p:nvPr/>
        </p:nvSpPr>
        <p:spPr>
          <a:xfrm>
            <a:off x="6004440" y="1080360"/>
            <a:ext cx="0" cy="45720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1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Arial" pitchFamily="2"/>
              <a:cs typeface="Arial" pitchFamily="2"/>
            </a:endParaRPr>
          </a:p>
        </p:txBody>
      </p:sp>
      <p:sp>
        <p:nvSpPr>
          <p:cNvPr id="22" name="Straight Connector 21"/>
          <p:cNvSpPr/>
          <p:nvPr/>
        </p:nvSpPr>
        <p:spPr>
          <a:xfrm>
            <a:off x="6904440" y="1080360"/>
            <a:ext cx="0" cy="45720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1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Arial" pitchFamily="2"/>
              <a:cs typeface="Arial" pitchFamily="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749040" y="1557719"/>
            <a:ext cx="3602566" cy="521766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" pitchFamily="2"/>
                <a:cs typeface="Arial" pitchFamily="2"/>
              </a:rPr>
              <a:t>  </a:t>
            </a:r>
            <a:r>
              <a:rPr lang="en-US" sz="28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" pitchFamily="2"/>
                <a:cs typeface="Arial" pitchFamily="2"/>
              </a:rPr>
              <a:t>0   1  2  3   4  5   6  </a:t>
            </a:r>
            <a:r>
              <a:rPr lang="en-US" sz="2800" b="1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" pitchFamily="2"/>
                <a:cs typeface="Arial" pitchFamily="2"/>
              </a:rPr>
              <a:t>7</a:t>
            </a:r>
            <a:endParaRPr lang="en-US" sz="2800" b="1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18"/>
              <a:ea typeface="Arial" pitchFamily="2"/>
              <a:cs typeface="Arial" pitchFamily="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772400" y="1557359"/>
            <a:ext cx="802120" cy="521766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" pitchFamily="2"/>
                <a:cs typeface="Arial" pitchFamily="2"/>
              </a:rPr>
              <a:t>     </a:t>
            </a:r>
            <a:r>
              <a:rPr lang="en-US" sz="28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" pitchFamily="2"/>
                <a:cs typeface="Arial" pitchFamily="2"/>
              </a:rPr>
              <a:t>7 </a:t>
            </a:r>
          </a:p>
        </p:txBody>
      </p:sp>
      <p:sp>
        <p:nvSpPr>
          <p:cNvPr id="25" name="Freeform 24"/>
          <p:cNvSpPr/>
          <p:nvPr/>
        </p:nvSpPr>
        <p:spPr>
          <a:xfrm>
            <a:off x="254880" y="914400"/>
            <a:ext cx="91440" cy="9144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CFE7F5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1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Arial" pitchFamily="2"/>
              <a:cs typeface="Arial" pitchFamily="2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254520" y="734039"/>
            <a:ext cx="91440" cy="9144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CFE7F5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1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Arial" pitchFamily="2"/>
              <a:cs typeface="Arial" pitchFamily="2"/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254520" y="554040"/>
            <a:ext cx="91440" cy="9144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CFE7F5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1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Arial" pitchFamily="2"/>
              <a:cs typeface="Arial" pitchFamily="2"/>
            </a:endParaRPr>
          </a:p>
        </p:txBody>
      </p:sp>
      <p:sp>
        <p:nvSpPr>
          <p:cNvPr id="28" name="Freeform 27"/>
          <p:cNvSpPr/>
          <p:nvPr/>
        </p:nvSpPr>
        <p:spPr>
          <a:xfrm>
            <a:off x="254520" y="374040"/>
            <a:ext cx="91440" cy="9144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CFE7F5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1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Arial" pitchFamily="2"/>
              <a:cs typeface="Arial" pitchFamily="2"/>
            </a:endParaRPr>
          </a:p>
        </p:txBody>
      </p:sp>
      <p:sp>
        <p:nvSpPr>
          <p:cNvPr id="29" name="Freeform 28"/>
          <p:cNvSpPr/>
          <p:nvPr/>
        </p:nvSpPr>
        <p:spPr>
          <a:xfrm>
            <a:off x="686519" y="914039"/>
            <a:ext cx="91440" cy="9144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CFE7F5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1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Arial" pitchFamily="2"/>
              <a:cs typeface="Arial" pitchFamily="2"/>
            </a:endParaRPr>
          </a:p>
        </p:txBody>
      </p:sp>
      <p:sp>
        <p:nvSpPr>
          <p:cNvPr id="30" name="Freeform 29"/>
          <p:cNvSpPr/>
          <p:nvPr/>
        </p:nvSpPr>
        <p:spPr>
          <a:xfrm>
            <a:off x="686519" y="734039"/>
            <a:ext cx="91440" cy="9144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CFE7F5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1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Arial" pitchFamily="2"/>
              <a:cs typeface="Arial" pitchFamily="2"/>
            </a:endParaRPr>
          </a:p>
        </p:txBody>
      </p:sp>
      <p:sp>
        <p:nvSpPr>
          <p:cNvPr id="31" name="Freeform 30"/>
          <p:cNvSpPr/>
          <p:nvPr/>
        </p:nvSpPr>
        <p:spPr>
          <a:xfrm>
            <a:off x="1982519" y="914039"/>
            <a:ext cx="91440" cy="9144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CFE7F5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1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Arial" pitchFamily="2"/>
              <a:cs typeface="Arial" pitchFamily="2"/>
            </a:endParaRPr>
          </a:p>
        </p:txBody>
      </p:sp>
      <p:sp>
        <p:nvSpPr>
          <p:cNvPr id="32" name="Freeform 31"/>
          <p:cNvSpPr/>
          <p:nvPr/>
        </p:nvSpPr>
        <p:spPr>
          <a:xfrm>
            <a:off x="1982519" y="734039"/>
            <a:ext cx="91440" cy="9144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CFE7F5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1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Arial" pitchFamily="2"/>
              <a:cs typeface="Arial" pitchFamily="2"/>
            </a:endParaRPr>
          </a:p>
        </p:txBody>
      </p:sp>
      <p:sp>
        <p:nvSpPr>
          <p:cNvPr id="33" name="Freeform 32"/>
          <p:cNvSpPr/>
          <p:nvPr/>
        </p:nvSpPr>
        <p:spPr>
          <a:xfrm>
            <a:off x="1982519" y="554040"/>
            <a:ext cx="91440" cy="9144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CFE7F5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1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Arial" pitchFamily="2"/>
              <a:cs typeface="Arial" pitchFamily="2"/>
            </a:endParaRPr>
          </a:p>
        </p:txBody>
      </p:sp>
      <p:sp>
        <p:nvSpPr>
          <p:cNvPr id="34" name="Freeform 33"/>
          <p:cNvSpPr/>
          <p:nvPr/>
        </p:nvSpPr>
        <p:spPr>
          <a:xfrm>
            <a:off x="1982519" y="410040"/>
            <a:ext cx="91440" cy="9144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CFE7F5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1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Arial" pitchFamily="2"/>
              <a:cs typeface="Arial" pitchFamily="2"/>
            </a:endParaRPr>
          </a:p>
        </p:txBody>
      </p:sp>
      <p:sp>
        <p:nvSpPr>
          <p:cNvPr id="35" name="Freeform 34"/>
          <p:cNvSpPr/>
          <p:nvPr/>
        </p:nvSpPr>
        <p:spPr>
          <a:xfrm>
            <a:off x="1982519" y="194040"/>
            <a:ext cx="91440" cy="9144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CFE7F5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1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Arial" pitchFamily="2"/>
              <a:cs typeface="Arial" pitchFamily="2"/>
            </a:endParaRPr>
          </a:p>
        </p:txBody>
      </p:sp>
      <p:sp>
        <p:nvSpPr>
          <p:cNvPr id="36" name="Freeform 35"/>
          <p:cNvSpPr/>
          <p:nvPr/>
        </p:nvSpPr>
        <p:spPr>
          <a:xfrm>
            <a:off x="3314519" y="914039"/>
            <a:ext cx="91440" cy="9144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CFE7F5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1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Arial" pitchFamily="2"/>
              <a:cs typeface="Arial" pitchFamily="2"/>
            </a:endParaRPr>
          </a:p>
        </p:txBody>
      </p:sp>
      <p:sp>
        <p:nvSpPr>
          <p:cNvPr id="37" name="Freeform 36"/>
          <p:cNvSpPr/>
          <p:nvPr/>
        </p:nvSpPr>
        <p:spPr>
          <a:xfrm>
            <a:off x="3314519" y="698039"/>
            <a:ext cx="91440" cy="9144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CFE7F5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1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Arial" pitchFamily="2"/>
              <a:cs typeface="Arial" pitchFamily="2"/>
            </a:endParaRPr>
          </a:p>
        </p:txBody>
      </p:sp>
      <p:sp>
        <p:nvSpPr>
          <p:cNvPr id="38" name="Freeform 37"/>
          <p:cNvSpPr/>
          <p:nvPr/>
        </p:nvSpPr>
        <p:spPr>
          <a:xfrm>
            <a:off x="3998519" y="914039"/>
            <a:ext cx="91440" cy="9144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CFE7F5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1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Arial" pitchFamily="2"/>
              <a:cs typeface="Arial" pitchFamily="2"/>
            </a:endParaRPr>
          </a:p>
        </p:txBody>
      </p:sp>
      <p:sp>
        <p:nvSpPr>
          <p:cNvPr id="39" name="Freeform 38"/>
          <p:cNvSpPr/>
          <p:nvPr/>
        </p:nvSpPr>
        <p:spPr>
          <a:xfrm>
            <a:off x="3998519" y="698039"/>
            <a:ext cx="91440" cy="9144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CFE7F5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1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Arial" pitchFamily="2"/>
              <a:cs typeface="Arial" pitchFamily="2"/>
            </a:endParaRPr>
          </a:p>
        </p:txBody>
      </p:sp>
      <p:sp>
        <p:nvSpPr>
          <p:cNvPr id="40" name="Freeform 39"/>
          <p:cNvSpPr/>
          <p:nvPr/>
        </p:nvSpPr>
        <p:spPr>
          <a:xfrm>
            <a:off x="5294520" y="914039"/>
            <a:ext cx="91440" cy="9144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CFE7F5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1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Arial" pitchFamily="2"/>
              <a:cs typeface="Arial" pitchFamily="2"/>
            </a:endParaRPr>
          </a:p>
        </p:txBody>
      </p:sp>
      <p:sp>
        <p:nvSpPr>
          <p:cNvPr id="41" name="Freeform 40"/>
          <p:cNvSpPr/>
          <p:nvPr/>
        </p:nvSpPr>
        <p:spPr>
          <a:xfrm>
            <a:off x="5294520" y="734039"/>
            <a:ext cx="91440" cy="9144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CFE7F5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1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Arial" pitchFamily="2"/>
              <a:cs typeface="Arial" pitchFamily="2"/>
            </a:endParaRPr>
          </a:p>
        </p:txBody>
      </p:sp>
      <p:sp>
        <p:nvSpPr>
          <p:cNvPr id="42" name="Freeform 41"/>
          <p:cNvSpPr/>
          <p:nvPr/>
        </p:nvSpPr>
        <p:spPr>
          <a:xfrm>
            <a:off x="5294520" y="554040"/>
            <a:ext cx="91440" cy="9144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CFE7F5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1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Arial" pitchFamily="2"/>
              <a:cs typeface="Arial" pitchFamily="2"/>
            </a:endParaRPr>
          </a:p>
        </p:txBody>
      </p:sp>
      <p:sp>
        <p:nvSpPr>
          <p:cNvPr id="43" name="Freeform 42"/>
          <p:cNvSpPr/>
          <p:nvPr/>
        </p:nvSpPr>
        <p:spPr>
          <a:xfrm>
            <a:off x="7058520" y="914039"/>
            <a:ext cx="91440" cy="9144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CFE7F5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1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Arial" pitchFamily="2"/>
              <a:cs typeface="Arial" pitchFamily="2"/>
            </a:endParaRPr>
          </a:p>
        </p:txBody>
      </p:sp>
      <p:sp>
        <p:nvSpPr>
          <p:cNvPr id="44" name="Freeform 43"/>
          <p:cNvSpPr/>
          <p:nvPr/>
        </p:nvSpPr>
        <p:spPr>
          <a:xfrm>
            <a:off x="7058520" y="734039"/>
            <a:ext cx="91440" cy="9144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CFE7F5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1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Arial" pitchFamily="2"/>
              <a:cs typeface="Arial" pitchFamily="2"/>
            </a:endParaRPr>
          </a:p>
        </p:txBody>
      </p:sp>
      <p:sp>
        <p:nvSpPr>
          <p:cNvPr id="45" name="Freeform 44"/>
          <p:cNvSpPr/>
          <p:nvPr/>
        </p:nvSpPr>
        <p:spPr>
          <a:xfrm>
            <a:off x="3998519" y="518039"/>
            <a:ext cx="91440" cy="9144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CFE7F5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1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Arial" pitchFamily="2"/>
              <a:cs typeface="Arial" pitchFamily="2"/>
            </a:endParaRPr>
          </a:p>
        </p:txBody>
      </p:sp>
      <p:sp>
        <p:nvSpPr>
          <p:cNvPr id="46" name="Freeform 45"/>
          <p:cNvSpPr/>
          <p:nvPr/>
        </p:nvSpPr>
        <p:spPr>
          <a:xfrm>
            <a:off x="8246520" y="914039"/>
            <a:ext cx="91440" cy="9144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CFE7F5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1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Arial" pitchFamily="2"/>
              <a:cs typeface="Arial" pitchFamily="2"/>
            </a:endParaRPr>
          </a:p>
        </p:txBody>
      </p:sp>
      <p:sp>
        <p:nvSpPr>
          <p:cNvPr id="47" name="Freeform 46"/>
          <p:cNvSpPr/>
          <p:nvPr/>
        </p:nvSpPr>
        <p:spPr>
          <a:xfrm>
            <a:off x="2194560" y="91440"/>
            <a:ext cx="1737359" cy="731519"/>
          </a:xfrm>
          <a:custGeom>
            <a:avLst>
              <a:gd name="f0" fmla="val -4"/>
              <a:gd name="f1" fmla="val 23703"/>
            </a:avLst>
            <a:gdLst>
              <a:gd name="f2" fmla="val 21600000"/>
              <a:gd name="f3" fmla="val 10800000"/>
              <a:gd name="f4" fmla="val 5400000"/>
              <a:gd name="f5" fmla="val 180"/>
              <a:gd name="f6" fmla="val w"/>
              <a:gd name="f7" fmla="val h"/>
              <a:gd name="f8" fmla="*/ 5419351 1 1725033"/>
              <a:gd name="f9" fmla="val -2147483647"/>
              <a:gd name="f10" fmla="val 2147483647"/>
              <a:gd name="f11" fmla="min 0 21600"/>
              <a:gd name="f12" fmla="max 0 21600"/>
              <a:gd name="f13" fmla="+- 0 0 0"/>
              <a:gd name="f14" fmla="*/ f6 1 21600"/>
              <a:gd name="f15" fmla="*/ f7 1 21600"/>
              <a:gd name="f16" fmla="*/ f8 1 180"/>
              <a:gd name="f17" fmla="pin -2147483647 f0 2147483647"/>
              <a:gd name="f18" fmla="pin -2147483647 f1 2147483647"/>
              <a:gd name="f19" fmla="+- f12 0 f11"/>
              <a:gd name="f20" fmla="*/ f13 f3 1"/>
              <a:gd name="f21" fmla="+- f17 0 10800"/>
              <a:gd name="f22" fmla="+- f18 0 10800"/>
              <a:gd name="f23" fmla="*/ f17 f14 1"/>
              <a:gd name="f24" fmla="*/ f18 f15 1"/>
              <a:gd name="f25" fmla="*/ 3200 f14 1"/>
              <a:gd name="f26" fmla="*/ 18400 f14 1"/>
              <a:gd name="f27" fmla="*/ 18400 f15 1"/>
              <a:gd name="f28" fmla="*/ 3200 f15 1"/>
              <a:gd name="f29" fmla="*/ f19 1 2"/>
              <a:gd name="f30" fmla="*/ 10800 f14 1"/>
              <a:gd name="f31" fmla="*/ 0 f15 1"/>
              <a:gd name="f32" fmla="*/ f20 1 f5"/>
              <a:gd name="f33" fmla="*/ 3160 f14 1"/>
              <a:gd name="f34" fmla="*/ 3160 f15 1"/>
              <a:gd name="f35" fmla="*/ 0 f14 1"/>
              <a:gd name="f36" fmla="*/ 10800 f15 1"/>
              <a:gd name="f37" fmla="*/ 18440 f15 1"/>
              <a:gd name="f38" fmla="*/ 21600 f15 1"/>
              <a:gd name="f39" fmla="*/ 18440 f14 1"/>
              <a:gd name="f40" fmla="*/ 21600 f14 1"/>
              <a:gd name="f41" fmla="*/ f21 f21 1"/>
              <a:gd name="f42" fmla="*/ f22 f22 1"/>
              <a:gd name="f43" fmla="+- 0 0 f22"/>
              <a:gd name="f44" fmla="+- 0 0 f21"/>
              <a:gd name="f45" fmla="+- f11 f29 0"/>
              <a:gd name="f46" fmla="*/ f29 f29 1"/>
              <a:gd name="f47" fmla="+- f32 0 f4"/>
              <a:gd name="f48" fmla="+- f41 f42 0"/>
              <a:gd name="f49" fmla="at2 f43 f44"/>
              <a:gd name="f50" fmla="sqrt f48"/>
              <a:gd name="f51" fmla="+- f49 f4 0"/>
              <a:gd name="f52" fmla="+- f50 0 10800"/>
              <a:gd name="f53" fmla="*/ f51 f8 1"/>
              <a:gd name="f54" fmla="*/ f53 1 f3"/>
              <a:gd name="f55" fmla="+- 0 0 f54"/>
              <a:gd name="f56" fmla="val f55"/>
              <a:gd name="f57" fmla="*/ f56 1 f16"/>
              <a:gd name="f58" fmla="+- f57 0 10"/>
              <a:gd name="f59" fmla="+- f57 10 0"/>
              <a:gd name="f60" fmla="*/ f57 f16 1"/>
              <a:gd name="f61" fmla="+- 0 0 f60"/>
              <a:gd name="f62" fmla="*/ f58 f16 1"/>
              <a:gd name="f63" fmla="*/ f59 f16 1"/>
              <a:gd name="f64" fmla="*/ f61 f3 1"/>
              <a:gd name="f65" fmla="+- 0 0 f62"/>
              <a:gd name="f66" fmla="+- 0 0 f63"/>
              <a:gd name="f67" fmla="*/ f64 1 f8"/>
              <a:gd name="f68" fmla="*/ f65 f3 1"/>
              <a:gd name="f69" fmla="*/ f66 f3 1"/>
              <a:gd name="f70" fmla="+- f67 0 f4"/>
              <a:gd name="f71" fmla="*/ f68 1 f8"/>
              <a:gd name="f72" fmla="*/ f69 1 f8"/>
              <a:gd name="f73" fmla="sin 1 f70"/>
              <a:gd name="f74" fmla="cos 1 f70"/>
              <a:gd name="f75" fmla="+- f71 0 f4"/>
              <a:gd name="f76" fmla="+- f72 0 f4"/>
              <a:gd name="f77" fmla="+- 0 0 f73"/>
              <a:gd name="f78" fmla="+- 0 0 f74"/>
              <a:gd name="f79" fmla="sin 1 f75"/>
              <a:gd name="f80" fmla="cos 1 f75"/>
              <a:gd name="f81" fmla="sin 1 f76"/>
              <a:gd name="f82" fmla="cos 1 f76"/>
              <a:gd name="f83" fmla="*/ 10800 f77 1"/>
              <a:gd name="f84" fmla="*/ 10800 f78 1"/>
              <a:gd name="f85" fmla="+- 0 0 f79"/>
              <a:gd name="f86" fmla="+- 0 0 f80"/>
              <a:gd name="f87" fmla="+- 0 0 f81"/>
              <a:gd name="f88" fmla="+- 0 0 f82"/>
              <a:gd name="f89" fmla="+- f83 10800 0"/>
              <a:gd name="f90" fmla="+- f84 10800 0"/>
              <a:gd name="f91" fmla="*/ 10800 f85 1"/>
              <a:gd name="f92" fmla="*/ 10800 f86 1"/>
              <a:gd name="f93" fmla="*/ 10800 f87 1"/>
              <a:gd name="f94" fmla="*/ 10800 f88 1"/>
              <a:gd name="f95" fmla="?: f52 f17 f89"/>
              <a:gd name="f96" fmla="?: f52 f18 f90"/>
              <a:gd name="f97" fmla="+- f91 10800 0"/>
              <a:gd name="f98" fmla="+- f92 10800 0"/>
              <a:gd name="f99" fmla="+- f93 10800 0"/>
              <a:gd name="f100" fmla="+- f94 10800 0"/>
              <a:gd name="f101" fmla="+- f99 0 f45"/>
              <a:gd name="f102" fmla="+- f100 0 f45"/>
              <a:gd name="f103" fmla="+- f97 0 f45"/>
              <a:gd name="f104" fmla="+- f98 0 f45"/>
              <a:gd name="f105" fmla="*/ f95 f14 1"/>
              <a:gd name="f106" fmla="*/ f96 f15 1"/>
              <a:gd name="f107" fmla="at2 f101 f102"/>
              <a:gd name="f108" fmla="at2 f103 f104"/>
              <a:gd name="f109" fmla="+- f107 f4 0"/>
              <a:gd name="f110" fmla="+- f108 f4 0"/>
              <a:gd name="f111" fmla="*/ f109 f8 1"/>
              <a:gd name="f112" fmla="*/ f110 f8 1"/>
              <a:gd name="f113" fmla="*/ f111 1 f3"/>
              <a:gd name="f114" fmla="*/ f112 1 f3"/>
              <a:gd name="f115" fmla="+- 0 0 f113"/>
              <a:gd name="f116" fmla="+- 0 0 f114"/>
              <a:gd name="f117" fmla="+- 0 0 f115"/>
              <a:gd name="f118" fmla="+- 0 0 f116"/>
              <a:gd name="f119" fmla="*/ f117 f3 1"/>
              <a:gd name="f120" fmla="*/ f118 f3 1"/>
              <a:gd name="f121" fmla="*/ f119 1 f8"/>
              <a:gd name="f122" fmla="*/ f120 1 f8"/>
              <a:gd name="f123" fmla="+- f121 0 f4"/>
              <a:gd name="f124" fmla="+- f122 0 f4"/>
              <a:gd name="f125" fmla="cos 1 f123"/>
              <a:gd name="f126" fmla="sin 1 f123"/>
              <a:gd name="f127" fmla="+- f124 0 f123"/>
              <a:gd name="f128" fmla="+- 0 0 f125"/>
              <a:gd name="f129" fmla="+- 0 0 f126"/>
              <a:gd name="f130" fmla="+- f127 f2 0"/>
              <a:gd name="f131" fmla="*/ f29 f128 1"/>
              <a:gd name="f132" fmla="*/ f29 f129 1"/>
              <a:gd name="f133" fmla="?: f127 f127 f130"/>
              <a:gd name="f134" fmla="*/ f131 f131 1"/>
              <a:gd name="f135" fmla="*/ f132 f132 1"/>
              <a:gd name="f136" fmla="+- f134 f135 0"/>
              <a:gd name="f137" fmla="sqrt f136"/>
              <a:gd name="f138" fmla="*/ f46 1 f137"/>
              <a:gd name="f139" fmla="*/ f128 f138 1"/>
              <a:gd name="f140" fmla="*/ f129 f138 1"/>
              <a:gd name="f141" fmla="+- f45 0 f139"/>
              <a:gd name="f142" fmla="+- f45 0 f140"/>
            </a:gdLst>
            <a:ahLst>
              <a:ahXY gdRefX="f0" minX="f9" maxX="f10" gdRefY="f1" minY="f9" maxY="f10">
                <a:pos x="f23" y="f24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7">
                <a:pos x="f30" y="f31"/>
              </a:cxn>
              <a:cxn ang="f47">
                <a:pos x="f33" y="f34"/>
              </a:cxn>
              <a:cxn ang="f47">
                <a:pos x="f35" y="f36"/>
              </a:cxn>
              <a:cxn ang="f47">
                <a:pos x="f33" y="f37"/>
              </a:cxn>
              <a:cxn ang="f47">
                <a:pos x="f30" y="f38"/>
              </a:cxn>
              <a:cxn ang="f47">
                <a:pos x="f39" y="f37"/>
              </a:cxn>
              <a:cxn ang="f47">
                <a:pos x="f40" y="f36"/>
              </a:cxn>
              <a:cxn ang="f47">
                <a:pos x="f39" y="f34"/>
              </a:cxn>
              <a:cxn ang="f47">
                <a:pos x="f105" y="f106"/>
              </a:cxn>
            </a:cxnLst>
            <a:rect l="f25" t="f28" r="f26" b="f27"/>
            <a:pathLst>
              <a:path w="21600" h="21600">
                <a:moveTo>
                  <a:pt x="f141" y="f142"/>
                </a:moveTo>
                <a:arcTo wR="f29" hR="f29" stAng="f123" swAng="f133"/>
                <a:lnTo>
                  <a:pt x="f95" y="f96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1"/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800" b="1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" pitchFamily="2"/>
                <a:cs typeface="Arial" pitchFamily="2"/>
              </a:rPr>
              <a:t>queue</a:t>
            </a:r>
            <a:endParaRPr lang="en-US" sz="2800" b="1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18"/>
              <a:ea typeface="Arial" pitchFamily="2"/>
              <a:cs typeface="Arial" pitchFamily="2"/>
            </a:endParaRPr>
          </a:p>
        </p:txBody>
      </p:sp>
      <p:sp>
        <p:nvSpPr>
          <p:cNvPr id="48" name="Freeform 47"/>
          <p:cNvSpPr/>
          <p:nvPr/>
        </p:nvSpPr>
        <p:spPr>
          <a:xfrm>
            <a:off x="5469840" y="91080"/>
            <a:ext cx="1753920" cy="731519"/>
          </a:xfrm>
          <a:custGeom>
            <a:avLst>
              <a:gd name="f0" fmla="val -4"/>
              <a:gd name="f1" fmla="val 23703"/>
            </a:avLst>
            <a:gdLst>
              <a:gd name="f2" fmla="val 21600000"/>
              <a:gd name="f3" fmla="val 10800000"/>
              <a:gd name="f4" fmla="val 5400000"/>
              <a:gd name="f5" fmla="val 180"/>
              <a:gd name="f6" fmla="val w"/>
              <a:gd name="f7" fmla="val h"/>
              <a:gd name="f8" fmla="*/ 5419351 1 1725033"/>
              <a:gd name="f9" fmla="val -2147483647"/>
              <a:gd name="f10" fmla="val 2147483647"/>
              <a:gd name="f11" fmla="min 0 21600"/>
              <a:gd name="f12" fmla="max 0 21600"/>
              <a:gd name="f13" fmla="+- 0 0 0"/>
              <a:gd name="f14" fmla="*/ f6 1 21600"/>
              <a:gd name="f15" fmla="*/ f7 1 21600"/>
              <a:gd name="f16" fmla="*/ f8 1 180"/>
              <a:gd name="f17" fmla="pin -2147483647 f0 2147483647"/>
              <a:gd name="f18" fmla="pin -2147483647 f1 2147483647"/>
              <a:gd name="f19" fmla="+- f12 0 f11"/>
              <a:gd name="f20" fmla="*/ f13 f3 1"/>
              <a:gd name="f21" fmla="+- f17 0 10800"/>
              <a:gd name="f22" fmla="+- f18 0 10800"/>
              <a:gd name="f23" fmla="*/ f17 f14 1"/>
              <a:gd name="f24" fmla="*/ f18 f15 1"/>
              <a:gd name="f25" fmla="*/ 3200 f14 1"/>
              <a:gd name="f26" fmla="*/ 18400 f14 1"/>
              <a:gd name="f27" fmla="*/ 18400 f15 1"/>
              <a:gd name="f28" fmla="*/ 3200 f15 1"/>
              <a:gd name="f29" fmla="*/ f19 1 2"/>
              <a:gd name="f30" fmla="*/ 10800 f14 1"/>
              <a:gd name="f31" fmla="*/ 0 f15 1"/>
              <a:gd name="f32" fmla="*/ f20 1 f5"/>
              <a:gd name="f33" fmla="*/ 3160 f14 1"/>
              <a:gd name="f34" fmla="*/ 3160 f15 1"/>
              <a:gd name="f35" fmla="*/ 0 f14 1"/>
              <a:gd name="f36" fmla="*/ 10800 f15 1"/>
              <a:gd name="f37" fmla="*/ 18440 f15 1"/>
              <a:gd name="f38" fmla="*/ 21600 f15 1"/>
              <a:gd name="f39" fmla="*/ 18440 f14 1"/>
              <a:gd name="f40" fmla="*/ 21600 f14 1"/>
              <a:gd name="f41" fmla="*/ f21 f21 1"/>
              <a:gd name="f42" fmla="*/ f22 f22 1"/>
              <a:gd name="f43" fmla="+- 0 0 f22"/>
              <a:gd name="f44" fmla="+- 0 0 f21"/>
              <a:gd name="f45" fmla="+- f11 f29 0"/>
              <a:gd name="f46" fmla="*/ f29 f29 1"/>
              <a:gd name="f47" fmla="+- f32 0 f4"/>
              <a:gd name="f48" fmla="+- f41 f42 0"/>
              <a:gd name="f49" fmla="at2 f43 f44"/>
              <a:gd name="f50" fmla="sqrt f48"/>
              <a:gd name="f51" fmla="+- f49 f4 0"/>
              <a:gd name="f52" fmla="+- f50 0 10800"/>
              <a:gd name="f53" fmla="*/ f51 f8 1"/>
              <a:gd name="f54" fmla="*/ f53 1 f3"/>
              <a:gd name="f55" fmla="+- 0 0 f54"/>
              <a:gd name="f56" fmla="val f55"/>
              <a:gd name="f57" fmla="*/ f56 1 f16"/>
              <a:gd name="f58" fmla="+- f57 0 10"/>
              <a:gd name="f59" fmla="+- f57 10 0"/>
              <a:gd name="f60" fmla="*/ f57 f16 1"/>
              <a:gd name="f61" fmla="+- 0 0 f60"/>
              <a:gd name="f62" fmla="*/ f58 f16 1"/>
              <a:gd name="f63" fmla="*/ f59 f16 1"/>
              <a:gd name="f64" fmla="*/ f61 f3 1"/>
              <a:gd name="f65" fmla="+- 0 0 f62"/>
              <a:gd name="f66" fmla="+- 0 0 f63"/>
              <a:gd name="f67" fmla="*/ f64 1 f8"/>
              <a:gd name="f68" fmla="*/ f65 f3 1"/>
              <a:gd name="f69" fmla="*/ f66 f3 1"/>
              <a:gd name="f70" fmla="+- f67 0 f4"/>
              <a:gd name="f71" fmla="*/ f68 1 f8"/>
              <a:gd name="f72" fmla="*/ f69 1 f8"/>
              <a:gd name="f73" fmla="sin 1 f70"/>
              <a:gd name="f74" fmla="cos 1 f70"/>
              <a:gd name="f75" fmla="+- f71 0 f4"/>
              <a:gd name="f76" fmla="+- f72 0 f4"/>
              <a:gd name="f77" fmla="+- 0 0 f73"/>
              <a:gd name="f78" fmla="+- 0 0 f74"/>
              <a:gd name="f79" fmla="sin 1 f75"/>
              <a:gd name="f80" fmla="cos 1 f75"/>
              <a:gd name="f81" fmla="sin 1 f76"/>
              <a:gd name="f82" fmla="cos 1 f76"/>
              <a:gd name="f83" fmla="*/ 10800 f77 1"/>
              <a:gd name="f84" fmla="*/ 10800 f78 1"/>
              <a:gd name="f85" fmla="+- 0 0 f79"/>
              <a:gd name="f86" fmla="+- 0 0 f80"/>
              <a:gd name="f87" fmla="+- 0 0 f81"/>
              <a:gd name="f88" fmla="+- 0 0 f82"/>
              <a:gd name="f89" fmla="+- f83 10800 0"/>
              <a:gd name="f90" fmla="+- f84 10800 0"/>
              <a:gd name="f91" fmla="*/ 10800 f85 1"/>
              <a:gd name="f92" fmla="*/ 10800 f86 1"/>
              <a:gd name="f93" fmla="*/ 10800 f87 1"/>
              <a:gd name="f94" fmla="*/ 10800 f88 1"/>
              <a:gd name="f95" fmla="?: f52 f17 f89"/>
              <a:gd name="f96" fmla="?: f52 f18 f90"/>
              <a:gd name="f97" fmla="+- f91 10800 0"/>
              <a:gd name="f98" fmla="+- f92 10800 0"/>
              <a:gd name="f99" fmla="+- f93 10800 0"/>
              <a:gd name="f100" fmla="+- f94 10800 0"/>
              <a:gd name="f101" fmla="+- f99 0 f45"/>
              <a:gd name="f102" fmla="+- f100 0 f45"/>
              <a:gd name="f103" fmla="+- f97 0 f45"/>
              <a:gd name="f104" fmla="+- f98 0 f45"/>
              <a:gd name="f105" fmla="*/ f95 f14 1"/>
              <a:gd name="f106" fmla="*/ f96 f15 1"/>
              <a:gd name="f107" fmla="at2 f101 f102"/>
              <a:gd name="f108" fmla="at2 f103 f104"/>
              <a:gd name="f109" fmla="+- f107 f4 0"/>
              <a:gd name="f110" fmla="+- f108 f4 0"/>
              <a:gd name="f111" fmla="*/ f109 f8 1"/>
              <a:gd name="f112" fmla="*/ f110 f8 1"/>
              <a:gd name="f113" fmla="*/ f111 1 f3"/>
              <a:gd name="f114" fmla="*/ f112 1 f3"/>
              <a:gd name="f115" fmla="+- 0 0 f113"/>
              <a:gd name="f116" fmla="+- 0 0 f114"/>
              <a:gd name="f117" fmla="+- 0 0 f115"/>
              <a:gd name="f118" fmla="+- 0 0 f116"/>
              <a:gd name="f119" fmla="*/ f117 f3 1"/>
              <a:gd name="f120" fmla="*/ f118 f3 1"/>
              <a:gd name="f121" fmla="*/ f119 1 f8"/>
              <a:gd name="f122" fmla="*/ f120 1 f8"/>
              <a:gd name="f123" fmla="+- f121 0 f4"/>
              <a:gd name="f124" fmla="+- f122 0 f4"/>
              <a:gd name="f125" fmla="cos 1 f123"/>
              <a:gd name="f126" fmla="sin 1 f123"/>
              <a:gd name="f127" fmla="+- f124 0 f123"/>
              <a:gd name="f128" fmla="+- 0 0 f125"/>
              <a:gd name="f129" fmla="+- 0 0 f126"/>
              <a:gd name="f130" fmla="+- f127 f2 0"/>
              <a:gd name="f131" fmla="*/ f29 f128 1"/>
              <a:gd name="f132" fmla="*/ f29 f129 1"/>
              <a:gd name="f133" fmla="?: f127 f127 f130"/>
              <a:gd name="f134" fmla="*/ f131 f131 1"/>
              <a:gd name="f135" fmla="*/ f132 f132 1"/>
              <a:gd name="f136" fmla="+- f134 f135 0"/>
              <a:gd name="f137" fmla="sqrt f136"/>
              <a:gd name="f138" fmla="*/ f46 1 f137"/>
              <a:gd name="f139" fmla="*/ f128 f138 1"/>
              <a:gd name="f140" fmla="*/ f129 f138 1"/>
              <a:gd name="f141" fmla="+- f45 0 f139"/>
              <a:gd name="f142" fmla="+- f45 0 f140"/>
            </a:gdLst>
            <a:ahLst>
              <a:ahXY gdRefX="f0" minX="f9" maxX="f10" gdRefY="f1" minY="f9" maxY="f10">
                <a:pos x="f23" y="f24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7">
                <a:pos x="f30" y="f31"/>
              </a:cxn>
              <a:cxn ang="f47">
                <a:pos x="f33" y="f34"/>
              </a:cxn>
              <a:cxn ang="f47">
                <a:pos x="f35" y="f36"/>
              </a:cxn>
              <a:cxn ang="f47">
                <a:pos x="f33" y="f37"/>
              </a:cxn>
              <a:cxn ang="f47">
                <a:pos x="f30" y="f38"/>
              </a:cxn>
              <a:cxn ang="f47">
                <a:pos x="f39" y="f37"/>
              </a:cxn>
              <a:cxn ang="f47">
                <a:pos x="f40" y="f36"/>
              </a:cxn>
              <a:cxn ang="f47">
                <a:pos x="f39" y="f34"/>
              </a:cxn>
              <a:cxn ang="f47">
                <a:pos x="f105" y="f106"/>
              </a:cxn>
            </a:cxnLst>
            <a:rect l="f25" t="f28" r="f26" b="f27"/>
            <a:pathLst>
              <a:path w="21600" h="21600">
                <a:moveTo>
                  <a:pt x="f141" y="f142"/>
                </a:moveTo>
                <a:arcTo wR="f29" hR="f29" stAng="f123" swAng="f133"/>
                <a:lnTo>
                  <a:pt x="f95" y="f96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1"/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800" b="1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" pitchFamily="2"/>
                <a:cs typeface="Arial" pitchFamily="2"/>
              </a:rPr>
              <a:t>queue</a:t>
            </a:r>
            <a:endParaRPr lang="en-US" sz="2800" b="1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18"/>
              <a:ea typeface="Arial" pitchFamily="2"/>
              <a:cs typeface="Arial" pitchFamily="2"/>
            </a:endParaRPr>
          </a:p>
        </p:txBody>
      </p:sp>
      <p:sp>
        <p:nvSpPr>
          <p:cNvPr id="49" name="Straight Connector 48"/>
          <p:cNvSpPr/>
          <p:nvPr/>
        </p:nvSpPr>
        <p:spPr>
          <a:xfrm>
            <a:off x="3474720" y="3455279"/>
            <a:ext cx="237744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1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Arial" pitchFamily="2"/>
              <a:cs typeface="Arial" pitchFamily="2"/>
            </a:endParaRPr>
          </a:p>
        </p:txBody>
      </p:sp>
      <p:sp>
        <p:nvSpPr>
          <p:cNvPr id="50" name="Straight Connector 49"/>
          <p:cNvSpPr/>
          <p:nvPr/>
        </p:nvSpPr>
        <p:spPr>
          <a:xfrm>
            <a:off x="3474360" y="4354920"/>
            <a:ext cx="237744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1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Arial" pitchFamily="2"/>
              <a:cs typeface="Arial" pitchFamily="2"/>
            </a:endParaRPr>
          </a:p>
        </p:txBody>
      </p:sp>
      <p:sp>
        <p:nvSpPr>
          <p:cNvPr id="51" name="Straight Connector 50"/>
          <p:cNvSpPr/>
          <p:nvPr/>
        </p:nvSpPr>
        <p:spPr>
          <a:xfrm>
            <a:off x="2618640" y="2376360"/>
            <a:ext cx="0" cy="2378519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vert="horz" wrap="none" lIns="90000" tIns="45000" rIns="90000" bIns="45000" anchor="ctr" anchorCtr="0" compatLnSpc="1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Arial" pitchFamily="2"/>
              <a:cs typeface="Arial" pitchFamily="2"/>
            </a:endParaRPr>
          </a:p>
        </p:txBody>
      </p:sp>
      <p:sp>
        <p:nvSpPr>
          <p:cNvPr id="52" name="Straight Connector 51"/>
          <p:cNvSpPr/>
          <p:nvPr/>
        </p:nvSpPr>
        <p:spPr>
          <a:xfrm>
            <a:off x="2618640" y="4754879"/>
            <a:ext cx="85608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vert="horz" wrap="none" lIns="90000" tIns="45000" rIns="90000" bIns="45000" anchor="ctr" anchorCtr="0" compatLnSpc="1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Arial" pitchFamily="2"/>
              <a:cs typeface="Arial" pitchFamily="2"/>
            </a:endParaRPr>
          </a:p>
        </p:txBody>
      </p:sp>
      <p:sp>
        <p:nvSpPr>
          <p:cNvPr id="53" name="Straight Connector 52"/>
          <p:cNvSpPr/>
          <p:nvPr/>
        </p:nvSpPr>
        <p:spPr>
          <a:xfrm>
            <a:off x="2618640" y="3765600"/>
            <a:ext cx="85608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vert="horz" wrap="none" lIns="90000" tIns="45000" rIns="90000" bIns="45000" anchor="ctr" anchorCtr="0" compatLnSpc="1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Arial" pitchFamily="2"/>
              <a:cs typeface="Arial" pitchFamily="2"/>
            </a:endParaRPr>
          </a:p>
        </p:txBody>
      </p:sp>
      <p:sp>
        <p:nvSpPr>
          <p:cNvPr id="54" name="Straight Connector 53"/>
          <p:cNvSpPr/>
          <p:nvPr/>
        </p:nvSpPr>
        <p:spPr>
          <a:xfrm>
            <a:off x="2618640" y="2834640"/>
            <a:ext cx="85608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vert="horz" wrap="none" lIns="90000" tIns="45000" rIns="90000" bIns="45000" anchor="ctr" anchorCtr="0" compatLnSpc="1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Arial" pitchFamily="2"/>
              <a:cs typeface="Arial" pitchFamily="2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554560" y="2385719"/>
            <a:ext cx="1002240" cy="5169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8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" pitchFamily="2"/>
                <a:cs typeface="Arial" pitchFamily="2"/>
              </a:rPr>
              <a:t>Idle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427040" y="3293279"/>
            <a:ext cx="2031119" cy="5169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8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" pitchFamily="2"/>
                <a:cs typeface="Arial" pitchFamily="2"/>
              </a:rPr>
              <a:t>Best Effort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770480" y="4153679"/>
            <a:ext cx="1848239" cy="5169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8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" pitchFamily="2"/>
                <a:cs typeface="Arial" pitchFamily="2"/>
              </a:rPr>
              <a:t>Real-time</a:t>
            </a:r>
          </a:p>
        </p:txBody>
      </p:sp>
      <p:sp>
        <p:nvSpPr>
          <p:cNvPr id="58" name="Freeform 57"/>
          <p:cNvSpPr/>
          <p:nvPr/>
        </p:nvSpPr>
        <p:spPr>
          <a:xfrm>
            <a:off x="4572000" y="5120639"/>
            <a:ext cx="182880" cy="1692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000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1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Arial" pitchFamily="2"/>
              <a:cs typeface="Arial" pitchFamily="2"/>
            </a:endParaRPr>
          </a:p>
        </p:txBody>
      </p:sp>
      <p:sp>
        <p:nvSpPr>
          <p:cNvPr id="59" name="Freeform 58"/>
          <p:cNvSpPr/>
          <p:nvPr/>
        </p:nvSpPr>
        <p:spPr>
          <a:xfrm>
            <a:off x="4571640" y="4904280"/>
            <a:ext cx="182880" cy="1692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000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1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Arial" pitchFamily="2"/>
              <a:cs typeface="Arial" pitchFamily="2"/>
            </a:endParaRPr>
          </a:p>
        </p:txBody>
      </p:sp>
      <p:sp>
        <p:nvSpPr>
          <p:cNvPr id="60" name="Freeform 59"/>
          <p:cNvSpPr/>
          <p:nvPr/>
        </p:nvSpPr>
        <p:spPr>
          <a:xfrm>
            <a:off x="4571640" y="4688280"/>
            <a:ext cx="182880" cy="1692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1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Arial" pitchFamily="2"/>
              <a:cs typeface="Arial" pitchFamily="2"/>
            </a:endParaRPr>
          </a:p>
        </p:txBody>
      </p:sp>
      <p:sp>
        <p:nvSpPr>
          <p:cNvPr id="61" name="Freeform 60"/>
          <p:cNvSpPr/>
          <p:nvPr/>
        </p:nvSpPr>
        <p:spPr>
          <a:xfrm>
            <a:off x="4571279" y="4471920"/>
            <a:ext cx="182880" cy="1692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1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Arial" pitchFamily="2"/>
              <a:cs typeface="Arial" pitchFamily="2"/>
            </a:endParaRPr>
          </a:p>
        </p:txBody>
      </p:sp>
      <p:sp>
        <p:nvSpPr>
          <p:cNvPr id="62" name="Freeform 61"/>
          <p:cNvSpPr/>
          <p:nvPr/>
        </p:nvSpPr>
        <p:spPr>
          <a:xfrm>
            <a:off x="4571640" y="4148280"/>
            <a:ext cx="182880" cy="1692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000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1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Arial" pitchFamily="2"/>
              <a:cs typeface="Arial" pitchFamily="2"/>
            </a:endParaRPr>
          </a:p>
        </p:txBody>
      </p:sp>
      <p:sp>
        <p:nvSpPr>
          <p:cNvPr id="63" name="Freeform 62"/>
          <p:cNvSpPr/>
          <p:nvPr/>
        </p:nvSpPr>
        <p:spPr>
          <a:xfrm>
            <a:off x="4571640" y="3932280"/>
            <a:ext cx="182880" cy="1692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000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1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Arial" pitchFamily="2"/>
              <a:cs typeface="Arial" pitchFamily="2"/>
            </a:endParaRPr>
          </a:p>
        </p:txBody>
      </p:sp>
      <p:sp>
        <p:nvSpPr>
          <p:cNvPr id="64" name="Freeform 63"/>
          <p:cNvSpPr/>
          <p:nvPr/>
        </p:nvSpPr>
        <p:spPr>
          <a:xfrm>
            <a:off x="4571279" y="3715920"/>
            <a:ext cx="182880" cy="1692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1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Arial" pitchFamily="2"/>
              <a:cs typeface="Arial" pitchFamily="2"/>
            </a:endParaRPr>
          </a:p>
        </p:txBody>
      </p:sp>
      <p:sp>
        <p:nvSpPr>
          <p:cNvPr id="65" name="Freeform 64"/>
          <p:cNvSpPr/>
          <p:nvPr/>
        </p:nvSpPr>
        <p:spPr>
          <a:xfrm>
            <a:off x="4571279" y="3499920"/>
            <a:ext cx="182880" cy="1692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1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Arial" pitchFamily="2"/>
              <a:cs typeface="Arial" pitchFamily="2"/>
            </a:endParaRPr>
          </a:p>
        </p:txBody>
      </p:sp>
      <p:sp>
        <p:nvSpPr>
          <p:cNvPr id="66" name="Freeform 65"/>
          <p:cNvSpPr/>
          <p:nvPr/>
        </p:nvSpPr>
        <p:spPr>
          <a:xfrm>
            <a:off x="4571279" y="3247920"/>
            <a:ext cx="182880" cy="1692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000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1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Arial" pitchFamily="2"/>
              <a:cs typeface="Arial" pitchFamily="2"/>
            </a:endParaRPr>
          </a:p>
        </p:txBody>
      </p:sp>
      <p:sp>
        <p:nvSpPr>
          <p:cNvPr id="67" name="Freeform 66"/>
          <p:cNvSpPr/>
          <p:nvPr/>
        </p:nvSpPr>
        <p:spPr>
          <a:xfrm>
            <a:off x="4570920" y="3031560"/>
            <a:ext cx="182880" cy="1692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1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Arial" pitchFamily="2"/>
              <a:cs typeface="Arial" pitchFamily="2"/>
            </a:endParaRPr>
          </a:p>
        </p:txBody>
      </p:sp>
      <p:sp>
        <p:nvSpPr>
          <p:cNvPr id="68" name="Freeform 67"/>
          <p:cNvSpPr/>
          <p:nvPr/>
        </p:nvSpPr>
        <p:spPr>
          <a:xfrm>
            <a:off x="6765480" y="2812320"/>
            <a:ext cx="1281240" cy="457200"/>
          </a:xfrm>
          <a:custGeom>
            <a:avLst>
              <a:gd name="f0" fmla="val -33746"/>
              <a:gd name="f1" fmla="val 0"/>
              <a:gd name="f2" fmla="val 13595"/>
              <a:gd name="f3" fmla="val -3600"/>
              <a:gd name="f4" fmla="val 4000"/>
              <a:gd name="f5" fmla="val -1516"/>
              <a:gd name="f6" fmla="val 9397"/>
              <a:gd name="f7" fmla="val 0"/>
            </a:avLst>
            <a:gdLst>
              <a:gd name="f8" fmla="val w"/>
              <a:gd name="f9" fmla="val h"/>
              <a:gd name="f10" fmla="val 0"/>
              <a:gd name="f11" fmla="val 21600"/>
              <a:gd name="f12" fmla="val -2147483647"/>
              <a:gd name="f13" fmla="val 2147483647"/>
              <a:gd name="f14" fmla="*/ f8 1 21600"/>
              <a:gd name="f15" fmla="*/ f9 1 21600"/>
              <a:gd name="f16" fmla="pin -2147483647 f0 2147483647"/>
              <a:gd name="f17" fmla="pin -2147483647 f2 2147483647"/>
              <a:gd name="f18" fmla="pin -2147483647 f3 2147483647"/>
              <a:gd name="f19" fmla="pin -2147483647 f4 2147483647"/>
              <a:gd name="f20" fmla="pin -2147483647 f5 2147483647"/>
              <a:gd name="f21" fmla="pin -2147483647 f6 2147483647"/>
              <a:gd name="f22" fmla="val f16"/>
              <a:gd name="f23" fmla="val f17"/>
              <a:gd name="f24" fmla="val f18"/>
              <a:gd name="f25" fmla="val f19"/>
              <a:gd name="f26" fmla="val f20"/>
              <a:gd name="f27" fmla="val f21"/>
              <a:gd name="f28" fmla="*/ f16 f14 1"/>
              <a:gd name="f29" fmla="*/ f17 f15 1"/>
              <a:gd name="f30" fmla="*/ f18 f14 1"/>
              <a:gd name="f31" fmla="*/ f19 f15 1"/>
              <a:gd name="f32" fmla="*/ f20 f14 1"/>
              <a:gd name="f33" fmla="*/ f21 f15 1"/>
            </a:gdLst>
            <a:ahLst>
              <a:ahXY gdRefX="f0" minX="f12" maxX="f13" gdRefY="f2" minY="f12" maxY="f13">
                <a:pos x="f28" y="f29"/>
              </a:ahXY>
              <a:ahXY gdRefX="f3" minX="f12" maxX="f13" gdRefY="f4" minY="f12" maxY="f13">
                <a:pos x="f30" y="f31"/>
              </a:ahXY>
              <a:ahXY gdRefX="f5" minX="f12" maxX="f13" gdRefY="f6" minY="f12" maxY="f13">
                <a:pos x="f32" y="f3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10" y="f10"/>
                </a:moveTo>
                <a:lnTo>
                  <a:pt x="f11" y="f10"/>
                </a:lnTo>
                <a:lnTo>
                  <a:pt x="f11" y="f11"/>
                </a:lnTo>
                <a:lnTo>
                  <a:pt x="f10" y="f11"/>
                </a:lnTo>
                <a:close/>
              </a:path>
              <a:path w="21600" h="21600">
                <a:moveTo>
                  <a:pt x="f22" y="f23"/>
                </a:moveTo>
                <a:lnTo>
                  <a:pt x="f24" y="f25"/>
                </a:lnTo>
              </a:path>
              <a:path w="21600" h="21600">
                <a:moveTo>
                  <a:pt x="f24" y="f25"/>
                </a:moveTo>
                <a:lnTo>
                  <a:pt x="f26" y="f27"/>
                </a:lnTo>
              </a:path>
            </a:pathLst>
          </a:custGeom>
          <a:solidFill>
            <a:srgbClr val="FFFFFF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1"/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8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" pitchFamily="2"/>
                <a:cs typeface="Arial" pitchFamily="2"/>
              </a:rPr>
              <a:t>write</a:t>
            </a:r>
          </a:p>
        </p:txBody>
      </p:sp>
      <p:sp>
        <p:nvSpPr>
          <p:cNvPr id="69" name="Freeform 68"/>
          <p:cNvSpPr/>
          <p:nvPr/>
        </p:nvSpPr>
        <p:spPr>
          <a:xfrm>
            <a:off x="6765480" y="3749040"/>
            <a:ext cx="1281240" cy="457200"/>
          </a:xfrm>
          <a:custGeom>
            <a:avLst>
              <a:gd name="f0" fmla="val -33983"/>
              <a:gd name="f1" fmla="val 0"/>
              <a:gd name="f2" fmla="val -17657"/>
              <a:gd name="f3" fmla="val -3600"/>
              <a:gd name="f4" fmla="val 4000"/>
              <a:gd name="f5" fmla="val -1516"/>
              <a:gd name="f6" fmla="val 9397"/>
              <a:gd name="f7" fmla="val 0"/>
            </a:avLst>
            <a:gdLst>
              <a:gd name="f8" fmla="val w"/>
              <a:gd name="f9" fmla="val h"/>
              <a:gd name="f10" fmla="val 0"/>
              <a:gd name="f11" fmla="val 21600"/>
              <a:gd name="f12" fmla="val -2147483647"/>
              <a:gd name="f13" fmla="val 2147483647"/>
              <a:gd name="f14" fmla="*/ f8 1 21600"/>
              <a:gd name="f15" fmla="*/ f9 1 21600"/>
              <a:gd name="f16" fmla="pin -2147483647 f0 2147483647"/>
              <a:gd name="f17" fmla="pin -2147483647 f2 2147483647"/>
              <a:gd name="f18" fmla="pin -2147483647 f3 2147483647"/>
              <a:gd name="f19" fmla="pin -2147483647 f4 2147483647"/>
              <a:gd name="f20" fmla="pin -2147483647 f5 2147483647"/>
              <a:gd name="f21" fmla="pin -2147483647 f6 2147483647"/>
              <a:gd name="f22" fmla="val f16"/>
              <a:gd name="f23" fmla="val f17"/>
              <a:gd name="f24" fmla="val f18"/>
              <a:gd name="f25" fmla="val f19"/>
              <a:gd name="f26" fmla="val f20"/>
              <a:gd name="f27" fmla="val f21"/>
              <a:gd name="f28" fmla="*/ f16 f14 1"/>
              <a:gd name="f29" fmla="*/ f17 f15 1"/>
              <a:gd name="f30" fmla="*/ f18 f14 1"/>
              <a:gd name="f31" fmla="*/ f19 f15 1"/>
              <a:gd name="f32" fmla="*/ f20 f14 1"/>
              <a:gd name="f33" fmla="*/ f21 f15 1"/>
            </a:gdLst>
            <a:ahLst>
              <a:ahXY gdRefX="f0" minX="f12" maxX="f13" gdRefY="f2" minY="f12" maxY="f13">
                <a:pos x="f28" y="f29"/>
              </a:ahXY>
              <a:ahXY gdRefX="f3" minX="f12" maxX="f13" gdRefY="f4" minY="f12" maxY="f13">
                <a:pos x="f30" y="f31"/>
              </a:ahXY>
              <a:ahXY gdRefX="f5" minX="f12" maxX="f13" gdRefY="f6" minY="f12" maxY="f13">
                <a:pos x="f32" y="f3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10" y="f10"/>
                </a:moveTo>
                <a:lnTo>
                  <a:pt x="f11" y="f10"/>
                </a:lnTo>
                <a:lnTo>
                  <a:pt x="f11" y="f11"/>
                </a:lnTo>
                <a:lnTo>
                  <a:pt x="f10" y="f11"/>
                </a:lnTo>
                <a:close/>
              </a:path>
              <a:path w="21600" h="21600">
                <a:moveTo>
                  <a:pt x="f22" y="f23"/>
                </a:moveTo>
                <a:lnTo>
                  <a:pt x="f24" y="f25"/>
                </a:lnTo>
              </a:path>
              <a:path w="21600" h="21600">
                <a:moveTo>
                  <a:pt x="f24" y="f25"/>
                </a:moveTo>
                <a:lnTo>
                  <a:pt x="f26" y="f27"/>
                </a:lnTo>
              </a:path>
            </a:pathLst>
          </a:custGeom>
          <a:solidFill>
            <a:srgbClr val="FFFFFF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1"/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8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" pitchFamily="2"/>
                <a:cs typeface="Arial" pitchFamily="2"/>
              </a:rPr>
              <a:t>read</a:t>
            </a:r>
          </a:p>
        </p:txBody>
      </p:sp>
      <p:sp>
        <p:nvSpPr>
          <p:cNvPr id="70" name="Freeform 69"/>
          <p:cNvSpPr/>
          <p:nvPr/>
        </p:nvSpPr>
        <p:spPr>
          <a:xfrm>
            <a:off x="6765480" y="4937760"/>
            <a:ext cx="1738440" cy="914400"/>
          </a:xfrm>
          <a:custGeom>
            <a:avLst>
              <a:gd name="f0" fmla="val -11336"/>
              <a:gd name="f1" fmla="val 0"/>
              <a:gd name="f2" fmla="val -6468"/>
              <a:gd name="f3" fmla="val -3600"/>
              <a:gd name="f4" fmla="val 4000"/>
              <a:gd name="f5" fmla="val -1118"/>
              <a:gd name="f6" fmla="val 4709"/>
              <a:gd name="f7" fmla="val 0"/>
            </a:avLst>
            <a:gdLst>
              <a:gd name="f8" fmla="val w"/>
              <a:gd name="f9" fmla="val h"/>
              <a:gd name="f10" fmla="val 0"/>
              <a:gd name="f11" fmla="val 21600"/>
              <a:gd name="f12" fmla="val -2147483647"/>
              <a:gd name="f13" fmla="val 2147483647"/>
              <a:gd name="f14" fmla="*/ f8 1 21600"/>
              <a:gd name="f15" fmla="*/ f9 1 21600"/>
              <a:gd name="f16" fmla="pin -2147483647 f0 2147483647"/>
              <a:gd name="f17" fmla="pin -2147483647 f2 2147483647"/>
              <a:gd name="f18" fmla="pin -2147483647 f3 2147483647"/>
              <a:gd name="f19" fmla="pin -2147483647 f4 2147483647"/>
              <a:gd name="f20" fmla="pin -2147483647 f5 2147483647"/>
              <a:gd name="f21" fmla="pin -2147483647 f6 2147483647"/>
              <a:gd name="f22" fmla="val f16"/>
              <a:gd name="f23" fmla="val f17"/>
              <a:gd name="f24" fmla="val f18"/>
              <a:gd name="f25" fmla="val f19"/>
              <a:gd name="f26" fmla="val f20"/>
              <a:gd name="f27" fmla="val f21"/>
              <a:gd name="f28" fmla="*/ f16 f14 1"/>
              <a:gd name="f29" fmla="*/ f17 f15 1"/>
              <a:gd name="f30" fmla="*/ f18 f14 1"/>
              <a:gd name="f31" fmla="*/ f19 f15 1"/>
              <a:gd name="f32" fmla="*/ f20 f14 1"/>
              <a:gd name="f33" fmla="*/ f21 f15 1"/>
            </a:gdLst>
            <a:ahLst>
              <a:ahXY gdRefX="f0" minX="f12" maxX="f13" gdRefY="f2" minY="f12" maxY="f13">
                <a:pos x="f28" y="f29"/>
              </a:ahXY>
              <a:ahXY gdRefX="f3" minX="f12" maxX="f13" gdRefY="f4" minY="f12" maxY="f13">
                <a:pos x="f30" y="f31"/>
              </a:ahXY>
              <a:ahXY gdRefX="f5" minX="f12" maxX="f13" gdRefY="f6" minY="f12" maxY="f13">
                <a:pos x="f32" y="f3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10" y="f10"/>
                </a:moveTo>
                <a:lnTo>
                  <a:pt x="f11" y="f10"/>
                </a:lnTo>
                <a:lnTo>
                  <a:pt x="f11" y="f11"/>
                </a:lnTo>
                <a:lnTo>
                  <a:pt x="f10" y="f11"/>
                </a:lnTo>
                <a:close/>
              </a:path>
              <a:path w="21600" h="21600">
                <a:moveTo>
                  <a:pt x="f22" y="f23"/>
                </a:moveTo>
                <a:lnTo>
                  <a:pt x="f24" y="f25"/>
                </a:lnTo>
              </a:path>
              <a:path w="21600" h="21600">
                <a:moveTo>
                  <a:pt x="f24" y="f25"/>
                </a:moveTo>
                <a:lnTo>
                  <a:pt x="f26" y="f27"/>
                </a:lnTo>
              </a:path>
            </a:pathLst>
          </a:custGeom>
          <a:solidFill>
            <a:srgbClr val="FFFFFF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1"/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8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" pitchFamily="2"/>
                <a:cs typeface="Arial" pitchFamily="2"/>
              </a:rPr>
              <a:t>Dispatch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8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" pitchFamily="2"/>
                <a:cs typeface="Arial" pitchFamily="2"/>
              </a:rPr>
              <a:t>Queue</a:t>
            </a:r>
          </a:p>
        </p:txBody>
      </p:sp>
      <p:sp>
        <p:nvSpPr>
          <p:cNvPr id="71" name="Rectangle 70"/>
          <p:cNvSpPr/>
          <p:nvPr/>
        </p:nvSpPr>
        <p:spPr>
          <a:xfrm>
            <a:off x="750821" y="2007420"/>
            <a:ext cx="18678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Arial" pitchFamily="18"/>
                <a:ea typeface="Arial" pitchFamily="2"/>
                <a:cs typeface="Arial" pitchFamily="2"/>
              </a:rPr>
              <a:t> </a:t>
            </a:r>
            <a:r>
              <a:rPr lang="en-US" sz="2800" b="1" dirty="0">
                <a:solidFill>
                  <a:srgbClr val="000000"/>
                </a:solidFill>
                <a:latin typeface="Arial" pitchFamily="18"/>
                <a:ea typeface="Arial" pitchFamily="2"/>
                <a:cs typeface="Arial" pitchFamily="2"/>
              </a:rPr>
              <a:t>Real-time</a:t>
            </a:r>
            <a:endParaRPr lang="en-US" sz="2800" dirty="0"/>
          </a:p>
        </p:txBody>
      </p:sp>
      <p:sp>
        <p:nvSpPr>
          <p:cNvPr id="72" name="Rectangle 71"/>
          <p:cNvSpPr/>
          <p:nvPr/>
        </p:nvSpPr>
        <p:spPr>
          <a:xfrm>
            <a:off x="4635616" y="2003374"/>
            <a:ext cx="20233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000000"/>
                </a:solidFill>
                <a:latin typeface="Arial" pitchFamily="18"/>
                <a:ea typeface="Arial" pitchFamily="2"/>
                <a:cs typeface="Arial" pitchFamily="2"/>
              </a:rPr>
              <a:t>Best Effort</a:t>
            </a:r>
            <a:endParaRPr lang="en-US" sz="2800" dirty="0"/>
          </a:p>
        </p:txBody>
      </p:sp>
      <p:sp>
        <p:nvSpPr>
          <p:cNvPr id="73" name="Rectangle 72"/>
          <p:cNvSpPr/>
          <p:nvPr/>
        </p:nvSpPr>
        <p:spPr>
          <a:xfrm>
            <a:off x="7924800" y="1991380"/>
            <a:ext cx="8034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000000"/>
                </a:solidFill>
                <a:latin typeface="Arial" pitchFamily="18"/>
                <a:ea typeface="Arial" pitchFamily="2"/>
                <a:cs typeface="Arial" pitchFamily="2"/>
              </a:rPr>
              <a:t>Idle</a:t>
            </a:r>
            <a:endParaRPr lang="en-US" sz="2800" dirty="0"/>
          </a:p>
        </p:txBody>
      </p:sp>
      <p:sp>
        <p:nvSpPr>
          <p:cNvPr id="76" name="Flowchart: Alternate Process 75"/>
          <p:cNvSpPr/>
          <p:nvPr/>
        </p:nvSpPr>
        <p:spPr>
          <a:xfrm>
            <a:off x="777959" y="2079124"/>
            <a:ext cx="8061241" cy="435475"/>
          </a:xfrm>
          <a:prstGeom prst="flowChartAlternateProces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Slide Number Placeholder 7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EC0AD-F677-498E-A4D2-A812B84403A5}" type="slidenum">
              <a:rPr lang="en-US" smtClean="0"/>
              <a:t>14</a:t>
            </a:fld>
            <a:endParaRPr lang="en-US"/>
          </a:p>
        </p:txBody>
      </p:sp>
      <p:sp>
        <p:nvSpPr>
          <p:cNvPr id="75" name="Footer Placeholder 74"/>
          <p:cNvSpPr>
            <a:spLocks noGrp="1"/>
          </p:cNvSpPr>
          <p:nvPr>
            <p:ph type="ftr" sz="quarter" idx="11"/>
          </p:nvPr>
        </p:nvSpPr>
        <p:spPr>
          <a:xfrm>
            <a:off x="6659880" y="6400800"/>
            <a:ext cx="2331720" cy="476250"/>
          </a:xfrm>
        </p:spPr>
        <p:txBody>
          <a:bodyPr/>
          <a:lstStyle/>
          <a:p>
            <a:r>
              <a:rPr kumimoji="0" lang="en-US" dirty="0" smtClean="0"/>
              <a:t>David T. Nguyen</a:t>
            </a:r>
            <a:endParaRPr kumimoji="0" lang="en-US" dirty="0"/>
          </a:p>
        </p:txBody>
      </p:sp>
      <p:pic>
        <p:nvPicPr>
          <p:cNvPr id="77" name="Picture 7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0800"/>
            <a:ext cx="995680" cy="45720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77540" cy="35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43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3" grpId="0"/>
      <p:bldP spid="24" grpId="0"/>
      <p:bldP spid="47" grpId="0" animBg="1"/>
      <p:bldP spid="48" grpId="0" animBg="1"/>
      <p:bldP spid="55" grpId="0"/>
      <p:bldP spid="56" grpId="0"/>
      <p:bldP spid="57" grpId="0"/>
      <p:bldP spid="68" grpId="0" animBg="1"/>
      <p:bldP spid="69" grpId="0" animBg="1"/>
      <p:bldP spid="70" grpId="0" animBg="1"/>
      <p:bldP spid="71" grpId="0"/>
      <p:bldP spid="72" grpId="0"/>
      <p:bldP spid="73" grpId="0"/>
      <p:bldP spid="7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martio_000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12121" b="12122"/>
          <a:stretch/>
        </p:blipFill>
        <p:spPr>
          <a:xfrm>
            <a:off x="0" y="831273"/>
            <a:ext cx="9144000" cy="519545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EC0AD-F677-498E-A4D2-A812B84403A5}" type="slidenum">
              <a:rPr lang="en-US" smtClean="0"/>
              <a:t>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David T. Nguyen</a:t>
            </a:r>
            <a:endParaRPr kumimoji="0"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0800"/>
            <a:ext cx="99568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77540" cy="35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10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990600" y="4648200"/>
            <a:ext cx="8001000" cy="213360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ü"/>
            </a:pPr>
            <a:r>
              <a:rPr lang="en-US" dirty="0" smtClean="0"/>
              <a:t>Nexus 4: 1-reader (128MB), 1-writer (128MB)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 smtClean="0"/>
              <a:t>Seq. read </a:t>
            </a:r>
            <a:r>
              <a:rPr lang="en-US" dirty="0"/>
              <a:t>slowdown improves </a:t>
            </a:r>
            <a:r>
              <a:rPr lang="en-US" dirty="0" smtClean="0"/>
              <a:t>from </a:t>
            </a:r>
            <a:r>
              <a:rPr lang="en-US" dirty="0" smtClean="0">
                <a:solidFill>
                  <a:srgbClr val="FF0000"/>
                </a:solidFill>
              </a:rPr>
              <a:t>6.15 to1.72</a:t>
            </a:r>
            <a:r>
              <a:rPr lang="en-US" dirty="0"/>
              <a:t> </a:t>
            </a:r>
            <a:r>
              <a:rPr lang="en-US" dirty="0" smtClean="0"/>
              <a:t>(gain),        write worsens from 1.13 to 1.51 (cost)</a:t>
            </a:r>
            <a:endParaRPr lang="en-US" dirty="0">
              <a:latin typeface="" pitchFamily="16"/>
            </a:endParaRPr>
          </a:p>
          <a:p>
            <a:pPr lvl="1">
              <a:buFont typeface="Wingdings" pitchFamily="2" charset="2"/>
              <a:buChar char="ü"/>
            </a:pPr>
            <a:r>
              <a:rPr lang="en-US" dirty="0" smtClean="0"/>
              <a:t>Rand. read slowdown improves from </a:t>
            </a:r>
            <a:r>
              <a:rPr lang="en-US" dirty="0" smtClean="0">
                <a:solidFill>
                  <a:srgbClr val="FF0000"/>
                </a:solidFill>
              </a:rPr>
              <a:t>3.18 to 1.97</a:t>
            </a:r>
            <a:r>
              <a:rPr lang="en-US" dirty="0"/>
              <a:t> </a:t>
            </a:r>
            <a:r>
              <a:rPr lang="en-US" dirty="0" smtClean="0"/>
              <a:t>(gain),     write worsens from 1.6 to 1.83 (cost)</a:t>
            </a:r>
            <a:endParaRPr lang="en-US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133600" y="0"/>
            <a:ext cx="6553199" cy="609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en-US" dirty="0" smtClean="0"/>
              <a:t>Gain vs. Cost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EC0AD-F677-498E-A4D2-A812B84403A5}" type="slidenum">
              <a:rPr lang="en-US" smtClean="0"/>
              <a:t>16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549" y="762000"/>
            <a:ext cx="6546851" cy="3795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6477000" y="6305550"/>
            <a:ext cx="1981200" cy="476250"/>
          </a:xfrm>
        </p:spPr>
        <p:txBody>
          <a:bodyPr/>
          <a:lstStyle/>
          <a:p>
            <a:r>
              <a:rPr kumimoji="0" lang="en-US" dirty="0" smtClean="0"/>
              <a:t>David T. Nguyen</a:t>
            </a:r>
            <a:endParaRPr kumimoji="0"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0800"/>
            <a:ext cx="995680" cy="457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77540" cy="35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26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990600" y="4419600"/>
            <a:ext cx="8001000" cy="213360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2400" dirty="0" smtClean="0"/>
              <a:t>128MB mixed workload (first 10% reads, then 20%..)</a:t>
            </a:r>
          </a:p>
          <a:p>
            <a:pPr>
              <a:buFont typeface="Wingdings" pitchFamily="2" charset="2"/>
              <a:buChar char="ü"/>
            </a:pPr>
            <a:r>
              <a:rPr lang="en-US" altLang="en-US" sz="2400" dirty="0"/>
              <a:t>With increasing percentage of reads, response time decreases </a:t>
            </a:r>
            <a:r>
              <a:rPr lang="en-US" altLang="en-US" sz="2400" dirty="0" smtClean="0"/>
              <a:t>(less </a:t>
            </a:r>
            <a:r>
              <a:rPr lang="en-US" altLang="en-US" sz="2400" dirty="0"/>
              <a:t>writes means less slowdown</a:t>
            </a:r>
            <a:r>
              <a:rPr lang="en-US" altLang="en-US" sz="2400" dirty="0" smtClean="0"/>
              <a:t>)</a:t>
            </a:r>
          </a:p>
          <a:p>
            <a:pPr marL="365760" lvl="1" indent="-283464">
              <a:spcBef>
                <a:spcPts val="600"/>
              </a:spcBef>
              <a:buSzPct val="80000"/>
              <a:buFont typeface="Wingdings" pitchFamily="2" charset="2"/>
              <a:buChar char="ü"/>
            </a:pPr>
            <a:r>
              <a:rPr lang="en-US" altLang="en-US" dirty="0"/>
              <a:t>By </a:t>
            </a:r>
            <a:r>
              <a:rPr lang="en-US" altLang="en-US" dirty="0">
                <a:solidFill>
                  <a:srgbClr val="FF0000"/>
                </a:solidFill>
              </a:rPr>
              <a:t>changing scheduler </a:t>
            </a:r>
            <a:r>
              <a:rPr lang="en-US" altLang="en-US" dirty="0"/>
              <a:t>(default CFQ to </a:t>
            </a:r>
            <a:r>
              <a:rPr lang="en-US" altLang="en-US" dirty="0" err="1"/>
              <a:t>SmartIO</a:t>
            </a:r>
            <a:r>
              <a:rPr lang="en-US" altLang="en-US" dirty="0"/>
              <a:t>) we achieve on average </a:t>
            </a:r>
            <a:r>
              <a:rPr lang="en-US" altLang="en-US" dirty="0">
                <a:solidFill>
                  <a:srgbClr val="FF0000"/>
                </a:solidFill>
              </a:rPr>
              <a:t>49% faster </a:t>
            </a:r>
            <a:r>
              <a:rPr lang="en-US" altLang="en-US" dirty="0"/>
              <a:t>response (max. 66</a:t>
            </a:r>
            <a:r>
              <a:rPr lang="en-US" altLang="en-US" dirty="0" smtClean="0"/>
              <a:t>%)</a:t>
            </a:r>
            <a:endParaRPr lang="en-US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133600" y="0"/>
            <a:ext cx="6553199" cy="609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en-US" dirty="0" smtClean="0"/>
              <a:t>Scheduler Comparison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EC0AD-F677-498E-A4D2-A812B84403A5}" type="slidenum">
              <a:rPr lang="en-US" smtClean="0"/>
              <a:t>17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825" y="609600"/>
            <a:ext cx="6610350" cy="375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David T. Nguyen</a:t>
            </a:r>
            <a:endParaRPr kumimoji="0"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0800"/>
            <a:ext cx="995680" cy="457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77540" cy="35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03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7"/>
          <p:cNvSpPr txBox="1">
            <a:spLocks/>
          </p:cNvSpPr>
          <p:nvPr/>
        </p:nvSpPr>
        <p:spPr>
          <a:xfrm>
            <a:off x="990600" y="4648200"/>
            <a:ext cx="8001000" cy="21336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ü"/>
            </a:pPr>
            <a:r>
              <a:rPr lang="en-US" sz="2800" dirty="0" smtClean="0">
                <a:latin typeface="" pitchFamily="16"/>
              </a:rPr>
              <a:t>Facebook Inc.’s goal: </a:t>
            </a:r>
          </a:p>
          <a:p>
            <a:pPr lvl="1">
              <a:buFont typeface="Wingdings" pitchFamily="2" charset="2"/>
              <a:buChar char="ü"/>
            </a:pPr>
            <a:r>
              <a:rPr lang="en-US" sz="2000" dirty="0" smtClean="0">
                <a:latin typeface="" pitchFamily="16"/>
              </a:rPr>
              <a:t>cold launch &lt; 5s on 2012 or newer devices</a:t>
            </a:r>
          </a:p>
          <a:p>
            <a:pPr lvl="1">
              <a:buFont typeface="Wingdings" pitchFamily="2" charset="2"/>
              <a:buChar char="ü"/>
            </a:pPr>
            <a:r>
              <a:rPr lang="en-US" sz="2000" dirty="0">
                <a:latin typeface="" pitchFamily="16"/>
              </a:rPr>
              <a:t>cold launch &lt; </a:t>
            </a:r>
            <a:r>
              <a:rPr lang="en-US" sz="2000" dirty="0" smtClean="0">
                <a:latin typeface="" pitchFamily="16"/>
              </a:rPr>
              <a:t>10s </a:t>
            </a:r>
            <a:r>
              <a:rPr lang="en-US" sz="2000" dirty="0">
                <a:latin typeface="" pitchFamily="16"/>
              </a:rPr>
              <a:t>on </a:t>
            </a:r>
            <a:r>
              <a:rPr lang="en-US" sz="2000" dirty="0" smtClean="0">
                <a:latin typeface="" pitchFamily="16"/>
              </a:rPr>
              <a:t>older devices</a:t>
            </a:r>
          </a:p>
          <a:p>
            <a:pPr>
              <a:buFont typeface="Wingdings" pitchFamily="2" charset="2"/>
              <a:buChar char="ü"/>
            </a:pPr>
            <a:r>
              <a:rPr lang="en-US" sz="2800" dirty="0" smtClean="0">
                <a:latin typeface="" pitchFamily="16"/>
              </a:rPr>
              <a:t>RAZR (2012): 9.9s -&gt; 6.2s</a:t>
            </a:r>
          </a:p>
          <a:p>
            <a:pPr>
              <a:buFont typeface="Wingdings" pitchFamily="2" charset="2"/>
              <a:buChar char="ü"/>
            </a:pPr>
            <a:r>
              <a:rPr lang="en-US" sz="2800" dirty="0" smtClean="0">
                <a:latin typeface="" pitchFamily="16"/>
              </a:rPr>
              <a:t>Samsung S5 (2014): 3.7s -&gt; 2.3s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362200" y="0"/>
            <a:ext cx="6571488" cy="762000"/>
          </a:xfrm>
        </p:spPr>
        <p:txBody>
          <a:bodyPr/>
          <a:lstStyle/>
          <a:p>
            <a:r>
              <a:rPr lang="en-US" dirty="0" smtClean="0"/>
              <a:t>Facebook Performance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EC0AD-F677-498E-A4D2-A812B84403A5}" type="slidenum">
              <a:rPr lang="en-US" smtClean="0"/>
              <a:t>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62800" y="6305550"/>
            <a:ext cx="1450848" cy="476250"/>
          </a:xfrm>
        </p:spPr>
        <p:txBody>
          <a:bodyPr/>
          <a:lstStyle/>
          <a:p>
            <a:r>
              <a:rPr kumimoji="0" lang="en-US" smtClean="0"/>
              <a:t>David T. Nguyen</a:t>
            </a:r>
            <a:endParaRPr kumimoji="0"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0800"/>
            <a:ext cx="995680" cy="457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77540" cy="359897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06746"/>
            <a:ext cx="9144000" cy="3489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713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Outcome &amp; Impact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1 U.S. patent</a:t>
            </a:r>
          </a:p>
          <a:p>
            <a:r>
              <a:rPr lang="en-US" dirty="0" smtClean="0"/>
              <a:t>Several papers</a:t>
            </a:r>
          </a:p>
          <a:p>
            <a:r>
              <a:rPr lang="en-US" dirty="0" smtClean="0"/>
              <a:t>VA Governor Research Commercialization Award ($99K) </a:t>
            </a:r>
          </a:p>
          <a:p>
            <a:r>
              <a:rPr lang="en-US" dirty="0" smtClean="0"/>
              <a:t>Papers </a:t>
            </a:r>
            <a:r>
              <a:rPr lang="en-US" dirty="0"/>
              <a:t>used for research and teaching </a:t>
            </a:r>
            <a:r>
              <a:rPr lang="en-US" dirty="0" smtClean="0"/>
              <a:t>by universities </a:t>
            </a:r>
            <a:r>
              <a:rPr lang="en-US" dirty="0"/>
              <a:t>and labs </a:t>
            </a:r>
            <a:r>
              <a:rPr lang="en-US" dirty="0" smtClean="0"/>
              <a:t>(Stanford</a:t>
            </a:r>
            <a:r>
              <a:rPr lang="en-US" dirty="0"/>
              <a:t>, CMU, </a:t>
            </a:r>
            <a:r>
              <a:rPr lang="en-US" dirty="0" smtClean="0"/>
              <a:t>MSR, KAIST</a:t>
            </a:r>
            <a:r>
              <a:rPr lang="en-US" dirty="0"/>
              <a:t>, etc</a:t>
            </a:r>
            <a:r>
              <a:rPr lang="en-US" dirty="0" smtClean="0"/>
              <a:t>.)</a:t>
            </a:r>
            <a:endParaRPr lang="en-US" dirty="0"/>
          </a:p>
          <a:p>
            <a:r>
              <a:rPr lang="en-US" dirty="0"/>
              <a:t>Google Play app helped </a:t>
            </a:r>
            <a:r>
              <a:rPr lang="en-US" dirty="0" smtClean="0"/>
              <a:t>3,300+ </a:t>
            </a:r>
            <a:r>
              <a:rPr lang="en-US" dirty="0"/>
              <a:t>users determine device performance</a:t>
            </a:r>
          </a:p>
          <a:p>
            <a:r>
              <a:rPr lang="en-US" dirty="0" smtClean="0"/>
              <a:t>Interest from industry (Google, Facebook, Qualcomm)</a:t>
            </a:r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dirty="0" smtClean="0"/>
              <a:t>David T. Nguyen</a:t>
            </a:r>
            <a:endParaRPr kumimoji="0"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91974DF9-AD47-4691-BA21-BBFCE3637A9A}" type="slidenum">
              <a:rPr kumimoji="0" lang="en-US" smtClean="0"/>
              <a:pPr eaLnBrk="1" latinLnBrk="0" hangingPunct="1"/>
              <a:t>19</a:t>
            </a:fld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064009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dirty="0" smtClean="0"/>
              <a:t>David T. Nguyen</a:t>
            </a:r>
            <a:endParaRPr kumimoji="0"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91974DF9-AD47-4691-BA21-BBFCE3637A9A}" type="slidenum">
              <a:rPr kumimoji="0" lang="en-US" smtClean="0"/>
              <a:pPr eaLnBrk="1" latinLnBrk="0" hangingPunct="1"/>
              <a:t>2</a:t>
            </a:fld>
            <a:endParaRPr kumimoji="0" lang="en-US" dirty="0"/>
          </a:p>
        </p:txBody>
      </p:sp>
      <p:sp>
        <p:nvSpPr>
          <p:cNvPr id="19" name="Picture Placeholder 18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4190997"/>
          </a:xfrm>
        </p:spPr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419600" y="5867400"/>
            <a:ext cx="4419600" cy="304800"/>
          </a:xfrm>
        </p:spPr>
        <p:txBody>
          <a:bodyPr>
            <a:normAutofit/>
          </a:bodyPr>
          <a:lstStyle/>
          <a:p>
            <a:r>
              <a:rPr lang="en-US" sz="900" dirty="0" smtClean="0"/>
              <a:t>Figure Courtesy: Facebook Connectivity Lab</a:t>
            </a:r>
            <a:endParaRPr lang="en-US" sz="9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0800"/>
            <a:ext cx="995680" cy="457200"/>
          </a:xfrm>
          <a:prstGeom prst="rect">
            <a:avLst/>
          </a:prstGeom>
        </p:spPr>
      </p:pic>
      <p:pic>
        <p:nvPicPr>
          <p:cNvPr id="17" name="Picture 16" descr="facebook-login-io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00" y="1143000"/>
            <a:ext cx="2794000" cy="4191000"/>
          </a:xfrm>
          <a:prstGeom prst="rect">
            <a:avLst/>
          </a:prstGeom>
        </p:spPr>
      </p:pic>
      <p:pic>
        <p:nvPicPr>
          <p:cNvPr id="20" name="Picture 19" descr="loading81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4114800"/>
            <a:ext cx="381000" cy="3810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/>
          <a:lstStyle/>
          <a:p>
            <a:r>
              <a:rPr lang="en-US" dirty="0" smtClean="0"/>
              <a:t>Real-world Problem: 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Application Delay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77540" cy="35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182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 smtClean="0"/>
              <a:t>Conclusion &amp; Future Work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en-US" dirty="0" err="1" smtClean="0">
                <a:solidFill>
                  <a:srgbClr val="FF0000"/>
                </a:solidFill>
              </a:rPr>
              <a:t>SmartIO</a:t>
            </a:r>
            <a:endParaRPr lang="en-US" dirty="0" smtClean="0">
              <a:solidFill>
                <a:srgbClr val="FF0000"/>
              </a:solidFill>
            </a:endParaRPr>
          </a:p>
          <a:p>
            <a:pPr lvl="1">
              <a:buFont typeface="Wingdings" pitchFamily="2" charset="2"/>
              <a:buChar char="ü"/>
            </a:pPr>
            <a:r>
              <a:rPr lang="en-US" dirty="0" smtClean="0"/>
              <a:t>Reduces app delays through read/write isolation and higher read priorities</a:t>
            </a:r>
          </a:p>
          <a:p>
            <a:pPr lvl="1">
              <a:buFont typeface="Wingdings" pitchFamily="2" charset="2"/>
              <a:buChar char="ü"/>
            </a:pPr>
            <a:endParaRPr lang="en-US" dirty="0"/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Study other stages of app life cycle</a:t>
            </a:r>
            <a:r>
              <a:rPr lang="en-US" dirty="0"/>
              <a:t> </a:t>
            </a:r>
            <a:r>
              <a:rPr lang="en-US" dirty="0" smtClean="0"/>
              <a:t>(install, update, switch, uninstall)</a:t>
            </a:r>
          </a:p>
          <a:p>
            <a:pPr>
              <a:buFont typeface="Wingdings" pitchFamily="2" charset="2"/>
              <a:buChar char="ü"/>
            </a:pPr>
            <a:endParaRPr lang="en-US" dirty="0"/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Analyze impact of network I/O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EC0AD-F677-498E-A4D2-A812B84403A5}" type="slidenum">
              <a:rPr lang="en-US" smtClean="0"/>
              <a:t>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David T. Nguyen</a:t>
            </a:r>
            <a:endParaRPr kumimoji="0"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0800"/>
            <a:ext cx="995680" cy="457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77540" cy="35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60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 smtClean="0"/>
              <a:t>Acknowledgments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2800" dirty="0" smtClean="0"/>
              <a:t>Our shepherd Prof. </a:t>
            </a:r>
            <a:r>
              <a:rPr lang="en-US" sz="2800" dirty="0" err="1" smtClean="0"/>
              <a:t>Mahadev</a:t>
            </a:r>
            <a:r>
              <a:rPr lang="en-US" sz="2800" dirty="0" smtClean="0"/>
              <a:t> </a:t>
            </a:r>
            <a:r>
              <a:rPr lang="en-US" sz="2800" dirty="0" err="1" smtClean="0"/>
              <a:t>Satyanarayanan</a:t>
            </a:r>
            <a:r>
              <a:rPr lang="en-US" sz="2800" dirty="0" smtClean="0"/>
              <a:t> (CMU)</a:t>
            </a:r>
          </a:p>
          <a:p>
            <a:pPr>
              <a:buFont typeface="Wingdings" pitchFamily="2" charset="2"/>
              <a:buChar char="ü"/>
            </a:pPr>
            <a:endParaRPr lang="en-US" sz="2800" dirty="0" smtClean="0"/>
          </a:p>
          <a:p>
            <a:pPr>
              <a:buFont typeface="Wingdings" pitchFamily="2" charset="2"/>
              <a:buChar char="ü"/>
            </a:pPr>
            <a:r>
              <a:rPr lang="en-US" sz="2800" dirty="0" smtClean="0"/>
              <a:t>Aaron Carroll (NICTA), Dr. </a:t>
            </a:r>
            <a:r>
              <a:rPr lang="en-US" sz="2800" dirty="0" err="1" smtClean="0"/>
              <a:t>Duy</a:t>
            </a:r>
            <a:r>
              <a:rPr lang="en-US" sz="2800" dirty="0" smtClean="0"/>
              <a:t> Le (EMC), Dr. Tommy Nguyen (RPI), Mai </a:t>
            </a:r>
            <a:r>
              <a:rPr lang="en-US" sz="2800" dirty="0" err="1" smtClean="0"/>
              <a:t>Anh</a:t>
            </a:r>
            <a:r>
              <a:rPr lang="en-US" sz="2800" dirty="0" smtClean="0"/>
              <a:t> Do (CNU), Dr. Daniel Graham (Microsoft)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EC0AD-F677-498E-A4D2-A812B84403A5}" type="slidenum">
              <a:rPr lang="en-US" smtClean="0"/>
              <a:t>21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4916290"/>
            <a:ext cx="1499620" cy="1508288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David T. Nguyen</a:t>
            </a:r>
            <a:endParaRPr kumimoji="0"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0800"/>
            <a:ext cx="995680" cy="457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77540" cy="35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10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Reading (optional)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hlinkClick r:id="rId2"/>
              </a:rPr>
              <a:t>http://</a:t>
            </a:r>
            <a:r>
              <a:rPr lang="en-US" sz="2400" dirty="0" smtClean="0">
                <a:hlinkClick r:id="rId2"/>
              </a:rPr>
              <a:t>davidnguyen.cz/papers/mobisys15-nguyen.pdf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David T. Nguyen</a:t>
            </a:r>
            <a:endParaRPr kumimoji="0"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91974DF9-AD47-4691-BA21-BBFCE3637A9A}" type="slidenum">
              <a:rPr kumimoji="0" lang="en-US" smtClean="0"/>
              <a:pPr eaLnBrk="1" latinLnBrk="0" hangingPunct="1"/>
              <a:t>22</a:t>
            </a:fld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4024330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Facebook Connectivity Lab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Inventing future of connectivity</a:t>
            </a:r>
          </a:p>
          <a:p>
            <a:pPr lvl="1"/>
            <a:r>
              <a:rPr lang="en-US" dirty="0" smtClean="0"/>
              <a:t>Link: </a:t>
            </a:r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youtu.be/pxX6r-xDgG4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r>
              <a:rPr lang="en-US" dirty="0" smtClean="0"/>
              <a:t>Aquila project</a:t>
            </a:r>
          </a:p>
          <a:p>
            <a:pPr lvl="1"/>
            <a:r>
              <a:rPr lang="en-US" dirty="0"/>
              <a:t>Link: </a:t>
            </a:r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goo.gl/YlOeiu</a:t>
            </a:r>
            <a:r>
              <a:rPr lang="en-US" dirty="0" smtClean="0"/>
              <a:t>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David T. Nguyen</a:t>
            </a:r>
            <a:endParaRPr kumimoji="0"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91974DF9-AD47-4691-BA21-BBFCE3637A9A}" type="slidenum">
              <a:rPr kumimoji="0" lang="en-US" smtClean="0"/>
              <a:pPr eaLnBrk="1" latinLnBrk="0" hangingPunct="1"/>
              <a:t>23</a:t>
            </a:fld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410057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Research questions</a:t>
            </a:r>
          </a:p>
          <a:p>
            <a:pPr lvl="1"/>
            <a:r>
              <a:rPr lang="en-US" dirty="0"/>
              <a:t>How does </a:t>
            </a:r>
            <a:r>
              <a:rPr lang="en-US" dirty="0" smtClean="0">
                <a:solidFill>
                  <a:srgbClr val="FF0000"/>
                </a:solidFill>
              </a:rPr>
              <a:t>disk I/O</a:t>
            </a:r>
            <a:r>
              <a:rPr lang="en-US" dirty="0" smtClean="0"/>
              <a:t> affect </a:t>
            </a:r>
            <a:r>
              <a:rPr lang="en-US" dirty="0"/>
              <a:t>smartphone </a:t>
            </a:r>
            <a:r>
              <a:rPr lang="en-US" dirty="0" smtClean="0"/>
              <a:t>application </a:t>
            </a:r>
            <a:r>
              <a:rPr lang="en-US" dirty="0" smtClean="0">
                <a:solidFill>
                  <a:srgbClr val="FF0000"/>
                </a:solidFill>
              </a:rPr>
              <a:t>response time</a:t>
            </a:r>
            <a:r>
              <a:rPr lang="en-US" dirty="0" smtClean="0"/>
              <a:t>?</a:t>
            </a:r>
            <a:endParaRPr lang="en-US" dirty="0"/>
          </a:p>
          <a:p>
            <a:pPr lvl="1"/>
            <a:r>
              <a:rPr lang="en-US" dirty="0"/>
              <a:t>How to optimize storage to </a:t>
            </a:r>
            <a:r>
              <a:rPr lang="en-US" dirty="0" smtClean="0"/>
              <a:t>improve</a:t>
            </a:r>
            <a:r>
              <a:rPr lang="en-US" dirty="0" smtClean="0">
                <a:solidFill>
                  <a:srgbClr val="FF0000"/>
                </a:solidFill>
              </a:rPr>
              <a:t> application performance</a:t>
            </a:r>
            <a:r>
              <a:rPr lang="en-US" dirty="0" smtClean="0"/>
              <a:t>?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Contributions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First</a:t>
            </a:r>
            <a:r>
              <a:rPr lang="en-US" dirty="0" smtClean="0"/>
              <a:t> large-scale Android I/O study on 2611 devices</a:t>
            </a:r>
          </a:p>
          <a:p>
            <a:pPr lvl="1"/>
            <a:r>
              <a:rPr lang="en-US" dirty="0" smtClean="0"/>
              <a:t>Proposed </a:t>
            </a:r>
            <a:r>
              <a:rPr lang="en-US" dirty="0" err="1" smtClean="0"/>
              <a:t>SmartIO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scheduler</a:t>
            </a:r>
            <a:r>
              <a:rPr lang="en-US" dirty="0" smtClean="0"/>
              <a:t> that reduces application delay</a:t>
            </a:r>
          </a:p>
          <a:p>
            <a:pPr lvl="1"/>
            <a:r>
              <a:rPr lang="en-US" dirty="0" smtClean="0"/>
              <a:t>Evaluation indicates 21% reduced launch and 17% reduced run-time delay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dirty="0" smtClean="0"/>
              <a:t>David T. Nguyen</a:t>
            </a:r>
            <a:endParaRPr kumimoji="0"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91974DF9-AD47-4691-BA21-BBFCE3637A9A}" type="slidenum">
              <a:rPr kumimoji="0" lang="en-US" smtClean="0"/>
              <a:pPr eaLnBrk="1" latinLnBrk="0" hangingPunct="1"/>
              <a:t>3</a:t>
            </a:fld>
            <a:endParaRPr kumimoji="0"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0800"/>
            <a:ext cx="995680" cy="457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77540" cy="35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128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5962650"/>
            <a:ext cx="2457450" cy="8191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85592" y="6273225"/>
            <a:ext cx="3408434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dirty="0" smtClean="0"/>
              <a:t>www.StoreBench.com</a:t>
            </a:r>
            <a:endParaRPr lang="en-US" sz="280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StoreBench</a:t>
            </a:r>
            <a:r>
              <a:rPr lang="en-US" dirty="0" smtClean="0"/>
              <a:t> Benchmark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EC0AD-F677-498E-A4D2-A812B84403A5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982" y="1447800"/>
            <a:ext cx="6958418" cy="4343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77540" cy="35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08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Benchmark Demo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Link: </a:t>
            </a:r>
            <a:r>
              <a:rPr lang="en-US" dirty="0">
                <a:hlinkClick r:id="rId2"/>
              </a:rPr>
              <a:t>https://youtu.be/_</a:t>
            </a:r>
            <a:r>
              <a:rPr lang="en-US" dirty="0" smtClean="0">
                <a:hlinkClick r:id="rId2"/>
              </a:rPr>
              <a:t>76Af8kLWw0</a:t>
            </a:r>
            <a:r>
              <a:rPr lang="en-US" dirty="0" smtClean="0"/>
              <a:t> </a:t>
            </a:r>
            <a:endParaRPr lang="en-US" dirty="0"/>
          </a:p>
          <a:p>
            <a:r>
              <a:rPr lang="en-US" dirty="0" smtClean="0"/>
              <a:t>Flash test from 0:00</a:t>
            </a:r>
          </a:p>
          <a:p>
            <a:r>
              <a:rPr lang="en-US" dirty="0" smtClean="0"/>
              <a:t>Apps test from 3:53</a:t>
            </a:r>
          </a:p>
          <a:p>
            <a:r>
              <a:rPr lang="en-US" dirty="0" smtClean="0"/>
              <a:t>Apps ranking from 8:32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David T. Nguyen</a:t>
            </a:r>
            <a:endParaRPr kumimoji="0"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91974DF9-AD47-4691-BA21-BBFCE3637A9A}" type="slidenum">
              <a:rPr kumimoji="0" lang="en-US" smtClean="0"/>
              <a:pPr eaLnBrk="1" latinLnBrk="0" hangingPunct="1"/>
              <a:t>5</a:t>
            </a:fld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678358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Sample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400" dirty="0" smtClean="0"/>
              <a:t>Samsung GT-I9505G; 4.3; 10754; 80908; 2904; 81108; 20131022_231952; 264; 34; 12.7G; 11.1G; 4; 981M; 853M; 16; 0.372; 0.049; 1.377; 0.049; 50; 46; 4; </a:t>
            </a:r>
            <a:r>
              <a:rPr lang="en-US" sz="2400" b="1" dirty="0" smtClean="0"/>
              <a:t>flash</a:t>
            </a:r>
            <a:r>
              <a:rPr lang="en-US" sz="2400" dirty="0" smtClean="0"/>
              <a:t>; 865be6e77cd6b3d3</a:t>
            </a:r>
          </a:p>
          <a:p>
            <a:endParaRPr lang="en-US" sz="2400" dirty="0"/>
          </a:p>
          <a:p>
            <a:r>
              <a:rPr lang="en-US" sz="2400" dirty="0"/>
              <a:t>Samsung </a:t>
            </a:r>
            <a:r>
              <a:rPr lang="en-US" sz="2400" dirty="0" smtClean="0"/>
              <a:t>GT-I9505G; 4.3; 10687; 96660; 2898; 90770; 20131027_194034; 272; 38; 12.7G; 10.5G; 4; 981M; 853M; 16; 0.374; 0.041; 1.380; 0.044; 50; 39; 11; </a:t>
            </a:r>
            <a:r>
              <a:rPr lang="en-US" sz="2400" b="1" dirty="0" err="1" smtClean="0"/>
              <a:t>sdcard</a:t>
            </a:r>
            <a:r>
              <a:rPr lang="en-US" sz="2400" dirty="0" smtClean="0"/>
              <a:t>; 865be6e77cd6b3d3</a:t>
            </a:r>
          </a:p>
          <a:p>
            <a:endParaRPr lang="en-US" sz="2400" dirty="0"/>
          </a:p>
          <a:p>
            <a:r>
              <a:rPr lang="en-US" sz="2400" dirty="0"/>
              <a:t>LGE </a:t>
            </a:r>
            <a:r>
              <a:rPr lang="en-US" sz="2400" dirty="0" smtClean="0"/>
              <a:t>Nexus 4; 4.2.2; 0.67; 6.59; 0.45; 2.07; 0.64; 7.02; 0.46; 1.40; 0.46; 6.49; 0.55; 11.00; 0.50; 3.97; 0.59; 13.77; 0.48; 11.41; 0.61; 4.74; 0.47; 1.62; 0.51; 1.44; 0.83; 4.22; 0.50; 14.84; 0.48; 3.70; 0.56; 4.87; 0.56; 1.71; 0.54; 5.28; 0.59; 3.07; 0.62; 5.36; 20131027_162146; </a:t>
            </a:r>
            <a:r>
              <a:rPr lang="en-US" sz="2400" b="1" dirty="0" smtClean="0"/>
              <a:t>apps</a:t>
            </a:r>
            <a:r>
              <a:rPr lang="en-US" sz="2400" dirty="0" smtClean="0"/>
              <a:t>; 77bf180fcd17989a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David T. Nguyen</a:t>
            </a:r>
            <a:endParaRPr kumimoji="0"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91974DF9-AD47-4691-BA21-BBFCE3637A9A}" type="slidenum">
              <a:rPr kumimoji="0" lang="en-US" smtClean="0"/>
              <a:pPr eaLnBrk="1" latinLnBrk="0" hangingPunct="1"/>
              <a:t>6</a:t>
            </a:fld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112729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Sending Data from Android App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Complete code</a:t>
            </a:r>
          </a:p>
          <a:p>
            <a:pPr lvl="1"/>
            <a:r>
              <a:rPr lang="en-US" dirty="0" smtClean="0"/>
              <a:t>https</a:t>
            </a:r>
            <a:r>
              <a:rPr lang="en-US" dirty="0"/>
              <a:t>://</a:t>
            </a:r>
            <a:r>
              <a:rPr lang="en-US" dirty="0" smtClean="0"/>
              <a:t>github.com/dunguk/StoreBench</a:t>
            </a:r>
          </a:p>
          <a:p>
            <a:endParaRPr lang="en-US" dirty="0" smtClean="0"/>
          </a:p>
          <a:p>
            <a:r>
              <a:rPr lang="en-US" dirty="0" smtClean="0"/>
              <a:t>String </a:t>
            </a:r>
            <a:r>
              <a:rPr lang="en-US" dirty="0" err="1" smtClean="0"/>
              <a:t>cmd</a:t>
            </a:r>
            <a:r>
              <a:rPr lang="en-US" dirty="0" smtClean="0"/>
              <a:t> </a:t>
            </a:r>
            <a:r>
              <a:rPr lang="en-US" dirty="0"/>
              <a:t>= "/system/bin/</a:t>
            </a:r>
            <a:r>
              <a:rPr lang="en-US" dirty="0" err="1"/>
              <a:t>ps</a:t>
            </a:r>
            <a:r>
              <a:rPr lang="en-US" dirty="0"/>
              <a:t> | </a:t>
            </a:r>
            <a:r>
              <a:rPr lang="en-US" dirty="0" err="1"/>
              <a:t>wc</a:t>
            </a:r>
            <a:r>
              <a:rPr lang="en-US" dirty="0"/>
              <a:t> -l &gt; /</a:t>
            </a:r>
            <a:r>
              <a:rPr lang="en-US" dirty="0" smtClean="0"/>
              <a:t>data/data/</a:t>
            </a:r>
            <a:r>
              <a:rPr lang="en-US" dirty="0" err="1" smtClean="0"/>
              <a:t>com.dnguyen.storebench</a:t>
            </a:r>
            <a:r>
              <a:rPr lang="en-US" dirty="0" smtClean="0"/>
              <a:t>/result.txt";</a:t>
            </a:r>
          </a:p>
          <a:p>
            <a:r>
              <a:rPr lang="en-US" dirty="0" err="1" smtClean="0"/>
              <a:t>execCmd</a:t>
            </a:r>
            <a:r>
              <a:rPr lang="en-US" dirty="0" smtClean="0"/>
              <a:t>(</a:t>
            </a:r>
            <a:r>
              <a:rPr lang="en-US" dirty="0" err="1" smtClean="0"/>
              <a:t>cmd</a:t>
            </a:r>
            <a:r>
              <a:rPr lang="en-US" dirty="0" smtClean="0"/>
              <a:t>); </a:t>
            </a:r>
          </a:p>
          <a:p>
            <a:r>
              <a:rPr lang="en-US" dirty="0"/>
              <a:t>String </a:t>
            </a:r>
            <a:r>
              <a:rPr lang="en-US" dirty="0" smtClean="0"/>
              <a:t>result </a:t>
            </a:r>
            <a:r>
              <a:rPr lang="en-US" dirty="0"/>
              <a:t>= </a:t>
            </a:r>
            <a:r>
              <a:rPr lang="en-US" dirty="0" err="1"/>
              <a:t>getShellOutput</a:t>
            </a:r>
            <a:r>
              <a:rPr lang="en-US" dirty="0"/>
              <a:t>("/system/bin/cat /</a:t>
            </a:r>
            <a:r>
              <a:rPr lang="en-US" dirty="0" smtClean="0"/>
              <a:t>data/data/</a:t>
            </a:r>
            <a:r>
              <a:rPr lang="en-US" dirty="0" err="1" smtClean="0"/>
              <a:t>com.dnguyen.storebench</a:t>
            </a:r>
            <a:r>
              <a:rPr lang="en-US" dirty="0" smtClean="0"/>
              <a:t>/result.txt");</a:t>
            </a:r>
          </a:p>
          <a:p>
            <a:pPr marL="82296" indent="0">
              <a:buNone/>
            </a:pPr>
            <a:endParaRPr lang="en-US" dirty="0" smtClean="0"/>
          </a:p>
          <a:p>
            <a:r>
              <a:rPr lang="en-US" dirty="0" err="1"/>
              <a:t>HashMap</a:t>
            </a:r>
            <a:r>
              <a:rPr lang="en-US" dirty="0"/>
              <a:t>&lt;String, String&gt; data = new </a:t>
            </a:r>
            <a:r>
              <a:rPr lang="en-US" dirty="0" err="1"/>
              <a:t>HashMap</a:t>
            </a:r>
            <a:r>
              <a:rPr lang="en-US" dirty="0"/>
              <a:t>&lt;String, String</a:t>
            </a:r>
            <a:r>
              <a:rPr lang="en-US" dirty="0" smtClean="0"/>
              <a:t>&gt;();</a:t>
            </a:r>
          </a:p>
          <a:p>
            <a:r>
              <a:rPr lang="en-US" dirty="0" err="1"/>
              <a:t>data.put</a:t>
            </a:r>
            <a:r>
              <a:rPr lang="en-US" dirty="0"/>
              <a:t>("value", </a:t>
            </a:r>
            <a:r>
              <a:rPr lang="en-US" dirty="0" smtClean="0"/>
              <a:t>result);</a:t>
            </a:r>
          </a:p>
          <a:p>
            <a:r>
              <a:rPr lang="en-US" dirty="0" err="1"/>
              <a:t>AsyncHttpPost</a:t>
            </a:r>
            <a:r>
              <a:rPr lang="en-US" dirty="0"/>
              <a:t> </a:t>
            </a:r>
            <a:r>
              <a:rPr lang="en-US" dirty="0" err="1"/>
              <a:t>asyncHttpPost</a:t>
            </a:r>
            <a:r>
              <a:rPr lang="en-US" dirty="0"/>
              <a:t> = new </a:t>
            </a:r>
            <a:r>
              <a:rPr lang="en-US" dirty="0" err="1"/>
              <a:t>AsyncHttpPost</a:t>
            </a:r>
            <a:r>
              <a:rPr lang="en-US" dirty="0"/>
              <a:t>(data</a:t>
            </a:r>
            <a:r>
              <a:rPr lang="en-US" dirty="0" smtClean="0"/>
              <a:t>);</a:t>
            </a:r>
          </a:p>
          <a:p>
            <a:r>
              <a:rPr lang="en-US" dirty="0" err="1"/>
              <a:t>asyncHttpPost.execute</a:t>
            </a:r>
            <a:r>
              <a:rPr lang="en-US" dirty="0"/>
              <a:t>("http://</a:t>
            </a:r>
            <a:r>
              <a:rPr lang="en-US" dirty="0" smtClean="0"/>
              <a:t>storebench.com/</a:t>
            </a:r>
            <a:r>
              <a:rPr lang="en-US" dirty="0" err="1" smtClean="0"/>
              <a:t>file.php</a:t>
            </a:r>
            <a:r>
              <a:rPr lang="en-US" dirty="0"/>
              <a:t>");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David T. Nguyen</a:t>
            </a:r>
            <a:endParaRPr kumimoji="0"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91974DF9-AD47-4691-BA21-BBFCE3637A9A}" type="slidenum">
              <a:rPr kumimoji="0" lang="en-US" smtClean="0"/>
              <a:pPr eaLnBrk="1" latinLnBrk="0" hangingPunct="1"/>
              <a:t>7</a:t>
            </a:fld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757878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Writing Data to Webserver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&lt;?</a:t>
            </a:r>
            <a:r>
              <a:rPr lang="en-US" dirty="0" err="1"/>
              <a:t>php</a:t>
            </a:r>
            <a:r>
              <a:rPr lang="en-US" dirty="0"/>
              <a:t>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$</a:t>
            </a:r>
            <a:r>
              <a:rPr lang="en-US" dirty="0"/>
              <a:t>content = $_POST['value</a:t>
            </a:r>
            <a:r>
              <a:rPr lang="en-US" dirty="0" smtClean="0"/>
              <a:t>'];</a:t>
            </a:r>
          </a:p>
          <a:p>
            <a:r>
              <a:rPr lang="en-US" dirty="0"/>
              <a:t>$file = "file.txt</a:t>
            </a:r>
            <a:r>
              <a:rPr lang="en-US" dirty="0" smtClean="0"/>
              <a:t>";</a:t>
            </a:r>
          </a:p>
          <a:p>
            <a:r>
              <a:rPr lang="en-US" dirty="0"/>
              <a:t>$</a:t>
            </a:r>
            <a:r>
              <a:rPr lang="en-US" dirty="0" err="1"/>
              <a:t>Saved_File</a:t>
            </a:r>
            <a:r>
              <a:rPr lang="en-US" dirty="0"/>
              <a:t> = </a:t>
            </a:r>
            <a:r>
              <a:rPr lang="en-US" dirty="0" err="1"/>
              <a:t>fopen</a:t>
            </a:r>
            <a:r>
              <a:rPr lang="en-US" dirty="0"/>
              <a:t>($file, 'a</a:t>
            </a:r>
            <a:r>
              <a:rPr lang="en-US" dirty="0" smtClean="0"/>
              <a:t>');</a:t>
            </a:r>
          </a:p>
          <a:p>
            <a:r>
              <a:rPr lang="en-US" dirty="0" err="1" smtClean="0"/>
              <a:t>fwrite</a:t>
            </a:r>
            <a:r>
              <a:rPr lang="en-US" dirty="0"/>
              <a:t>($</a:t>
            </a:r>
            <a:r>
              <a:rPr lang="en-US" dirty="0" err="1"/>
              <a:t>Saved_File</a:t>
            </a:r>
            <a:r>
              <a:rPr lang="en-US" dirty="0"/>
              <a:t>, "\n" . $content</a:t>
            </a:r>
            <a:r>
              <a:rPr lang="en-US" dirty="0" smtClean="0"/>
              <a:t>);</a:t>
            </a:r>
          </a:p>
          <a:p>
            <a:r>
              <a:rPr lang="en-US" dirty="0" err="1"/>
              <a:t>fclose</a:t>
            </a:r>
            <a:r>
              <a:rPr lang="en-US" dirty="0"/>
              <a:t>($</a:t>
            </a:r>
            <a:r>
              <a:rPr lang="en-US" dirty="0" err="1"/>
              <a:t>Saved_File</a:t>
            </a:r>
            <a:r>
              <a:rPr lang="en-US" dirty="0" smtClean="0"/>
              <a:t>);</a:t>
            </a:r>
          </a:p>
          <a:p>
            <a:endParaRPr lang="en-US" dirty="0" smtClean="0"/>
          </a:p>
          <a:p>
            <a:r>
              <a:rPr lang="en-US" dirty="0" smtClean="0"/>
              <a:t>?&gt;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David T. Nguyen</a:t>
            </a:r>
            <a:endParaRPr kumimoji="0"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91974DF9-AD47-4691-BA21-BBFCE3637A9A}" type="slidenum">
              <a:rPr kumimoji="0" lang="en-US" smtClean="0"/>
              <a:pPr eaLnBrk="1" latinLnBrk="0" hangingPunct="1"/>
              <a:t>8</a:t>
            </a:fld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8715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990600" y="5410200"/>
            <a:ext cx="8001000" cy="121920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ü"/>
            </a:pPr>
            <a:r>
              <a:rPr lang="en-US" dirty="0" smtClean="0">
                <a:latin typeface="" pitchFamily="16"/>
              </a:rPr>
              <a:t>40% devices between 13% and 58% </a:t>
            </a:r>
            <a:endParaRPr lang="en-US" dirty="0">
              <a:latin typeface="" pitchFamily="16"/>
            </a:endParaRPr>
          </a:p>
          <a:p>
            <a:pPr>
              <a:buFont typeface="Wingdings" pitchFamily="2" charset="2"/>
              <a:buChar char="ü"/>
            </a:pPr>
            <a:r>
              <a:rPr lang="en-US" dirty="0">
                <a:latin typeface="" pitchFamily="16"/>
              </a:rPr>
              <a:t>S</a:t>
            </a:r>
            <a:r>
              <a:rPr lang="en-US" dirty="0" smtClean="0">
                <a:latin typeface="" pitchFamily="16"/>
              </a:rPr>
              <a:t>ignificant CPU </a:t>
            </a:r>
            <a:r>
              <a:rPr lang="en-US" dirty="0">
                <a:latin typeface="" pitchFamily="16"/>
              </a:rPr>
              <a:t>t</a:t>
            </a:r>
            <a:r>
              <a:rPr lang="en-US" dirty="0" smtClean="0">
                <a:latin typeface="" pitchFamily="16"/>
              </a:rPr>
              <a:t>ime spent waiting for storage</a:t>
            </a:r>
          </a:p>
          <a:p>
            <a:pPr marL="0" indent="0">
              <a:buNone/>
            </a:pPr>
            <a:endParaRPr lang="en-US" sz="32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2"/>
          <a:stretch/>
        </p:blipFill>
        <p:spPr bwMode="auto">
          <a:xfrm>
            <a:off x="1135207" y="1144707"/>
            <a:ext cx="6027593" cy="4189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7391399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 err="1" smtClean="0"/>
              <a:t>Iowait</a:t>
            </a:r>
            <a:r>
              <a:rPr lang="en-US" dirty="0" smtClean="0"/>
              <a:t> of 2611 Devices</a:t>
            </a:r>
            <a:endParaRPr lang="en-US" dirty="0"/>
          </a:p>
        </p:txBody>
      </p:sp>
      <p:sp>
        <p:nvSpPr>
          <p:cNvPr id="2" name="Rounded Rectangular Callout 1"/>
          <p:cNvSpPr/>
          <p:nvPr/>
        </p:nvSpPr>
        <p:spPr>
          <a:xfrm>
            <a:off x="3581400" y="3124200"/>
            <a:ext cx="4953000" cy="1143000"/>
          </a:xfrm>
          <a:prstGeom prst="wedgeRoundRectCallout">
            <a:avLst>
              <a:gd name="adj1" fmla="val -39152"/>
              <a:gd name="adj2" fmla="val 11270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CPU active time spent waiting for storage I/O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EC0AD-F677-498E-A4D2-A812B84403A5}" type="slidenum">
              <a:rPr lang="en-US" smtClean="0"/>
              <a:t>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David T. Nguyen</a:t>
            </a:r>
            <a:endParaRPr kumimoji="0"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0800"/>
            <a:ext cx="995680" cy="457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77540" cy="35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97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2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5717</TotalTime>
  <Words>1048</Words>
  <Application>Microsoft Office PowerPoint</Application>
  <PresentationFormat>On-screen Show (4:3)</PresentationFormat>
  <Paragraphs>184</Paragraphs>
  <Slides>23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Calibri</vt:lpstr>
      <vt:lpstr>Gill Sans MT</vt:lpstr>
      <vt:lpstr>Verdana</vt:lpstr>
      <vt:lpstr>WenQuanYi Micro Hei</vt:lpstr>
      <vt:lpstr>Wingdings</vt:lpstr>
      <vt:lpstr>Wingdings 2</vt:lpstr>
      <vt:lpstr>Solstice</vt:lpstr>
      <vt:lpstr>Reducing Smartphone Application Delay through Read/Write Isolation</vt:lpstr>
      <vt:lpstr>Real-world Problem:  Application Delay</vt:lpstr>
      <vt:lpstr>Introduction</vt:lpstr>
      <vt:lpstr>StoreBench Benchmark</vt:lpstr>
      <vt:lpstr>Benchmark Demo</vt:lpstr>
      <vt:lpstr>Data Sample</vt:lpstr>
      <vt:lpstr>Sending Data from Android App</vt:lpstr>
      <vt:lpstr>Writing Data to Webserver</vt:lpstr>
      <vt:lpstr>Iowait of 2611 Devices</vt:lpstr>
      <vt:lpstr>I/O Slowdown</vt:lpstr>
      <vt:lpstr>Slowdown Asymmetry </vt:lpstr>
      <vt:lpstr>Study Summary</vt:lpstr>
      <vt:lpstr>SmartIO</vt:lpstr>
      <vt:lpstr>PowerPoint Presentation</vt:lpstr>
      <vt:lpstr>PowerPoint Presentation</vt:lpstr>
      <vt:lpstr>Gain vs. Cost</vt:lpstr>
      <vt:lpstr>Scheduler Comparison</vt:lpstr>
      <vt:lpstr>Facebook Performance</vt:lpstr>
      <vt:lpstr>Outcome &amp; Impact</vt:lpstr>
      <vt:lpstr>Conclusion &amp; Future Work</vt:lpstr>
      <vt:lpstr>Acknowledgments</vt:lpstr>
      <vt:lpstr>Reading (optional)</vt:lpstr>
      <vt:lpstr>Facebook Connectivity Lab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Storage-aware Smartphone Energy Savings</dc:title>
  <dc:creator>david</dc:creator>
  <cp:lastModifiedBy>David Nguyen</cp:lastModifiedBy>
  <cp:revision>448</cp:revision>
  <dcterms:created xsi:type="dcterms:W3CDTF">2013-08-13T15:47:02Z</dcterms:created>
  <dcterms:modified xsi:type="dcterms:W3CDTF">2016-03-16T20:33:49Z</dcterms:modified>
</cp:coreProperties>
</file>