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08" r:id="rId3"/>
    <p:sldId id="306" r:id="rId4"/>
    <p:sldId id="305" r:id="rId5"/>
    <p:sldId id="307" r:id="rId6"/>
    <p:sldId id="312" r:id="rId7"/>
    <p:sldId id="313" r:id="rId8"/>
    <p:sldId id="314" r:id="rId9"/>
    <p:sldId id="309" r:id="rId10"/>
    <p:sldId id="315" r:id="rId11"/>
    <p:sldId id="316" r:id="rId12"/>
    <p:sldId id="318" r:id="rId13"/>
    <p:sldId id="290" r:id="rId14"/>
    <p:sldId id="292" r:id="rId15"/>
    <p:sldId id="293" r:id="rId16"/>
    <p:sldId id="294" r:id="rId17"/>
    <p:sldId id="283" r:id="rId18"/>
    <p:sldId id="281" r:id="rId19"/>
    <p:sldId id="280" r:id="rId20"/>
    <p:sldId id="344" r:id="rId21"/>
    <p:sldId id="279" r:id="rId22"/>
    <p:sldId id="345" r:id="rId23"/>
    <p:sldId id="296" r:id="rId24"/>
    <p:sldId id="297" r:id="rId25"/>
    <p:sldId id="295" r:id="rId26"/>
    <p:sldId id="298" r:id="rId27"/>
    <p:sldId id="346" r:id="rId28"/>
    <p:sldId id="347" r:id="rId29"/>
    <p:sldId id="348" r:id="rId30"/>
    <p:sldId id="349" r:id="rId31"/>
    <p:sldId id="359" r:id="rId32"/>
    <p:sldId id="350" r:id="rId33"/>
    <p:sldId id="351" r:id="rId34"/>
    <p:sldId id="352" r:id="rId35"/>
    <p:sldId id="353" r:id="rId36"/>
    <p:sldId id="354" r:id="rId37"/>
    <p:sldId id="355" r:id="rId38"/>
    <p:sldId id="356" r:id="rId39"/>
    <p:sldId id="357" r:id="rId40"/>
    <p:sldId id="358" r:id="rId41"/>
    <p:sldId id="360" r:id="rId42"/>
    <p:sldId id="301" r:id="rId43"/>
    <p:sldId id="320" r:id="rId44"/>
    <p:sldId id="321" r:id="rId45"/>
    <p:sldId id="322" r:id="rId46"/>
    <p:sldId id="323" r:id="rId47"/>
    <p:sldId id="324" r:id="rId48"/>
    <p:sldId id="325" r:id="rId49"/>
    <p:sldId id="326" r:id="rId50"/>
    <p:sldId id="319" r:id="rId51"/>
    <p:sldId id="341" r:id="rId52"/>
    <p:sldId id="299" r:id="rId53"/>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BFD8EF"/>
    <a:srgbClr val="0000FF"/>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A3BD43-8DA6-4235-8848-8846AD2CB166}"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244733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3BD43-8DA6-4235-8848-8846AD2CB166}"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359660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3BD43-8DA6-4235-8848-8846AD2CB166}"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301745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3BD43-8DA6-4235-8848-8846AD2CB166}"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300993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3BD43-8DA6-4235-8848-8846AD2CB166}"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66093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A3BD43-8DA6-4235-8848-8846AD2CB166}"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21710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A3BD43-8DA6-4235-8848-8846AD2CB166}" type="datetimeFigureOut">
              <a:rPr lang="en-US" smtClean="0"/>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278849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3BD43-8DA6-4235-8848-8846AD2CB166}" type="datetimeFigureOut">
              <a:rPr lang="en-US" smtClean="0"/>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381030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3BD43-8DA6-4235-8848-8846AD2CB166}" type="datetimeFigureOut">
              <a:rPr lang="en-US" smtClean="0"/>
              <a:t>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76176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3BD43-8DA6-4235-8848-8846AD2CB166}"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40632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3BD43-8DA6-4235-8848-8846AD2CB166}"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0BE4A-A2F5-4981-9E95-84A978ADDA1E}" type="slidenum">
              <a:rPr lang="en-US" smtClean="0"/>
              <a:t>‹#›</a:t>
            </a:fld>
            <a:endParaRPr lang="en-US"/>
          </a:p>
        </p:txBody>
      </p:sp>
    </p:spTree>
    <p:extLst>
      <p:ext uri="{BB962C8B-B14F-4D97-AF65-F5344CB8AC3E}">
        <p14:creationId xmlns:p14="http://schemas.microsoft.com/office/powerpoint/2010/main" val="399333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3BD43-8DA6-4235-8848-8846AD2CB166}" type="datetimeFigureOut">
              <a:rPr lang="en-US" smtClean="0"/>
              <a:t>2/26/2016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0BE4A-A2F5-4981-9E95-84A978ADDA1E}" type="slidenum">
              <a:rPr lang="en-US" smtClean="0"/>
              <a:t>‹#›</a:t>
            </a:fld>
            <a:endParaRPr lang="en-US"/>
          </a:p>
        </p:txBody>
      </p:sp>
    </p:spTree>
    <p:extLst>
      <p:ext uri="{BB962C8B-B14F-4D97-AF65-F5344CB8AC3E}">
        <p14:creationId xmlns:p14="http://schemas.microsoft.com/office/powerpoint/2010/main" val="208497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0.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 y="81004"/>
            <a:ext cx="12192001" cy="6644496"/>
          </a:xfrm>
          <a:prstGeom prst="rect">
            <a:avLst/>
          </a:prstGeom>
        </p:spPr>
      </p:pic>
      <p:sp>
        <p:nvSpPr>
          <p:cNvPr id="4" name="TextBox 3"/>
          <p:cNvSpPr txBox="1"/>
          <p:nvPr/>
        </p:nvSpPr>
        <p:spPr>
          <a:xfrm>
            <a:off x="413516" y="164966"/>
            <a:ext cx="11687503" cy="584775"/>
          </a:xfrm>
          <a:prstGeom prst="rect">
            <a:avLst/>
          </a:prstGeom>
          <a:noFill/>
        </p:spPr>
        <p:txBody>
          <a:bodyPr wrap="square" rtlCol="0">
            <a:spAutoFit/>
          </a:bodyPr>
          <a:lstStyle/>
          <a:p>
            <a:r>
              <a:rPr lang="en-US" sz="3200" dirty="0" smtClean="0">
                <a:solidFill>
                  <a:srgbClr val="0070C0"/>
                </a:solidFill>
              </a:rPr>
              <a:t>Graph theory methods for analyzing</a:t>
            </a:r>
            <a:r>
              <a:rPr lang="en-US" sz="3200" dirty="0">
                <a:solidFill>
                  <a:srgbClr val="0070C0"/>
                </a:solidFill>
              </a:rPr>
              <a:t> </a:t>
            </a:r>
            <a:r>
              <a:rPr lang="en-US" sz="3200" dirty="0" smtClean="0">
                <a:solidFill>
                  <a:srgbClr val="0070C0"/>
                </a:solidFill>
              </a:rPr>
              <a:t>social </a:t>
            </a:r>
            <a:r>
              <a:rPr lang="en-US" sz="3200" dirty="0">
                <a:solidFill>
                  <a:srgbClr val="0070C0"/>
                </a:solidFill>
              </a:rPr>
              <a:t>and neural network data</a:t>
            </a:r>
            <a:endParaRPr lang="en-US" sz="3200" b="1"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798787" y="4394953"/>
            <a:ext cx="10256865" cy="830997"/>
          </a:xfrm>
          <a:prstGeom prst="rect">
            <a:avLst/>
          </a:prstGeom>
          <a:noFill/>
        </p:spPr>
        <p:txBody>
          <a:bodyPr wrap="square" rtlCol="0">
            <a:spAutoFit/>
          </a:bodyPr>
          <a:lstStyle/>
          <a:p>
            <a:pPr algn="ctr"/>
            <a:r>
              <a:rPr lang="en-US" sz="2400" dirty="0" smtClean="0">
                <a:solidFill>
                  <a:srgbClr val="0070C0"/>
                </a:solidFill>
                <a:latin typeface="Arial" panose="020B0604020202020204" pitchFamily="34" charset="0"/>
                <a:cs typeface="Arial" panose="020B0604020202020204" pitchFamily="34" charset="0"/>
              </a:rPr>
              <a:t>Darren A. Narayan</a:t>
            </a:r>
          </a:p>
          <a:p>
            <a:pPr algn="ctr"/>
            <a:r>
              <a:rPr lang="en-US" sz="2400" dirty="0" smtClean="0">
                <a:solidFill>
                  <a:srgbClr val="0070C0"/>
                </a:solidFill>
                <a:latin typeface="Arial" panose="020B0604020202020204" pitchFamily="34" charset="0"/>
                <a:cs typeface="Arial" panose="020B0604020202020204" pitchFamily="34" charset="0"/>
              </a:rPr>
              <a:t>Rochester Institute of Technology</a:t>
            </a:r>
          </a:p>
        </p:txBody>
      </p:sp>
      <p:sp>
        <p:nvSpPr>
          <p:cNvPr id="7" name="TextBox 6"/>
          <p:cNvSpPr txBox="1"/>
          <p:nvPr/>
        </p:nvSpPr>
        <p:spPr>
          <a:xfrm>
            <a:off x="798787" y="5633544"/>
            <a:ext cx="11393213"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Joint work with Roger Vargas, Williams College, Bradford Mahon and Frank Garcea, Rochester Center for Brain Imaging, University of Rochester</a:t>
            </a:r>
          </a:p>
          <a:p>
            <a:pPr marL="285750" indent="-285750">
              <a:buFont typeface="Arial" panose="020B0604020202020204" pitchFamily="34" charset="0"/>
              <a:buChar char="•"/>
            </a:pPr>
            <a:r>
              <a:rPr lang="en-US" dirty="0" smtClean="0"/>
              <a:t>Supported by NSF-REU Grant #</a:t>
            </a:r>
            <a:r>
              <a:rPr lang="en-US" dirty="0"/>
              <a:t>1358583</a:t>
            </a:r>
          </a:p>
        </p:txBody>
      </p:sp>
      <p:pic>
        <p:nvPicPr>
          <p:cNvPr id="8" name="Picture 7"/>
          <p:cNvPicPr>
            <a:picLocks noChangeAspect="1"/>
          </p:cNvPicPr>
          <p:nvPr/>
        </p:nvPicPr>
        <p:blipFill>
          <a:blip r:embed="rId3"/>
          <a:stretch>
            <a:fillRect/>
          </a:stretch>
        </p:blipFill>
        <p:spPr>
          <a:xfrm>
            <a:off x="6495393" y="1366008"/>
            <a:ext cx="3825931" cy="2625123"/>
          </a:xfrm>
          <a:prstGeom prst="rect">
            <a:avLst/>
          </a:prstGeom>
        </p:spPr>
      </p:pic>
      <p:pic>
        <p:nvPicPr>
          <p:cNvPr id="2" name="Picture 1"/>
          <p:cNvPicPr>
            <a:picLocks noChangeAspect="1"/>
          </p:cNvPicPr>
          <p:nvPr/>
        </p:nvPicPr>
        <p:blipFill>
          <a:blip r:embed="rId4"/>
          <a:stretch>
            <a:fillRect/>
          </a:stretch>
        </p:blipFill>
        <p:spPr>
          <a:xfrm>
            <a:off x="1042987" y="1366007"/>
            <a:ext cx="4527488" cy="2701167"/>
          </a:xfrm>
          <a:prstGeom prst="rect">
            <a:avLst/>
          </a:prstGeom>
        </p:spPr>
      </p:pic>
    </p:spTree>
    <p:extLst>
      <p:ext uri="{BB962C8B-B14F-4D97-AF65-F5344CB8AC3E}">
        <p14:creationId xmlns:p14="http://schemas.microsoft.com/office/powerpoint/2010/main" val="2784001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7550" y="1019174"/>
            <a:ext cx="4752976" cy="1107996"/>
          </a:xfrm>
          <a:prstGeom prst="rect">
            <a:avLst/>
          </a:prstGeom>
          <a:noFill/>
        </p:spPr>
        <p:txBody>
          <a:bodyPr wrap="square" rtlCol="0">
            <a:spAutoFit/>
          </a:bodyPr>
          <a:lstStyle/>
          <a:p>
            <a:r>
              <a:rPr lang="en-US" sz="6600" dirty="0" smtClean="0"/>
              <a:t>Applications</a:t>
            </a:r>
            <a:endParaRPr lang="en-US" sz="6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737" y="2610465"/>
            <a:ext cx="2736602" cy="2722919"/>
          </a:xfrm>
          <a:prstGeom prst="rect">
            <a:avLst/>
          </a:prstGeom>
        </p:spPr>
      </p:pic>
    </p:spTree>
    <p:extLst>
      <p:ext uri="{BB962C8B-B14F-4D97-AF65-F5344CB8AC3E}">
        <p14:creationId xmlns:p14="http://schemas.microsoft.com/office/powerpoint/2010/main" val="1337385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929" y="507451"/>
            <a:ext cx="7837106" cy="769441"/>
          </a:xfrm>
          <a:prstGeom prst="rect">
            <a:avLst/>
          </a:prstGeom>
          <a:noFill/>
        </p:spPr>
        <p:txBody>
          <a:bodyPr wrap="square" rtlCol="0">
            <a:spAutoFit/>
          </a:bodyPr>
          <a:lstStyle/>
          <a:p>
            <a:r>
              <a:rPr lang="en-US" sz="4400" dirty="0" smtClean="0"/>
              <a:t>Analysis of functional MRI data</a:t>
            </a:r>
            <a:endParaRPr lang="en-US" sz="4400" dirty="0"/>
          </a:p>
        </p:txBody>
      </p:sp>
      <p:grpSp>
        <p:nvGrpSpPr>
          <p:cNvPr id="6" name="Group 5"/>
          <p:cNvGrpSpPr/>
          <p:nvPr/>
        </p:nvGrpSpPr>
        <p:grpSpPr>
          <a:xfrm>
            <a:off x="3336639" y="2183032"/>
            <a:ext cx="5186921" cy="3157538"/>
            <a:chOff x="2842653" y="1909763"/>
            <a:chExt cx="5186921" cy="31575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653" y="1909763"/>
              <a:ext cx="5186921" cy="3157538"/>
            </a:xfrm>
            <a:prstGeom prst="rect">
              <a:avLst/>
            </a:prstGeom>
          </p:spPr>
        </p:pic>
        <p:sp>
          <p:nvSpPr>
            <p:cNvPr id="5" name="Oval 4"/>
            <p:cNvSpPr/>
            <p:nvPr/>
          </p:nvSpPr>
          <p:spPr>
            <a:xfrm>
              <a:off x="6962775" y="4124325"/>
              <a:ext cx="828675" cy="438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775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899" y="1676401"/>
            <a:ext cx="2548539" cy="277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54621" y="5168880"/>
            <a:ext cx="9136117" cy="1200329"/>
          </a:xfrm>
          <a:prstGeom prst="rect">
            <a:avLst/>
          </a:prstGeom>
          <a:noFill/>
        </p:spPr>
        <p:txBody>
          <a:bodyPr wrap="square" rtlCol="0">
            <a:spAutoFit/>
          </a:bodyPr>
          <a:lstStyle/>
          <a:p>
            <a:r>
              <a:rPr lang="en-US" sz="2400" dirty="0"/>
              <a:t>In our study we will use graph theory to model the brain. The vertices will represent regions of the brain and edges will represent </a:t>
            </a:r>
            <a:r>
              <a:rPr lang="en-US" sz="2400" i="1" dirty="0"/>
              <a:t>functional </a:t>
            </a:r>
            <a:r>
              <a:rPr lang="en-US" sz="2400" dirty="0"/>
              <a:t>connections between the regions.</a:t>
            </a:r>
          </a:p>
        </p:txBody>
      </p:sp>
      <p:sp>
        <p:nvSpPr>
          <p:cNvPr id="7" name="TextBox 6"/>
          <p:cNvSpPr txBox="1"/>
          <p:nvPr/>
        </p:nvSpPr>
        <p:spPr>
          <a:xfrm>
            <a:off x="3412031" y="405148"/>
            <a:ext cx="5977539" cy="707886"/>
          </a:xfrm>
          <a:prstGeom prst="rect">
            <a:avLst/>
          </a:prstGeom>
          <a:noFill/>
        </p:spPr>
        <p:txBody>
          <a:bodyPr wrap="square" rtlCol="0">
            <a:spAutoFit/>
          </a:bodyPr>
          <a:lstStyle/>
          <a:p>
            <a:r>
              <a:rPr lang="en-US" sz="4000" dirty="0"/>
              <a:t>From Brains to Graphs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99209"/>
            <a:ext cx="4038600" cy="274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8915400" y="1791451"/>
            <a:ext cx="228600" cy="228600"/>
          </a:xfrm>
          <a:prstGeom prst="ellipse">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619416" y="25146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601200" y="3429000"/>
            <a:ext cx="228600" cy="228600"/>
          </a:xfrm>
          <a:prstGeom prst="ellipse">
            <a:avLst/>
          </a:prstGeom>
          <a:solidFill>
            <a:srgbClr val="70E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1600" y="4131496"/>
            <a:ext cx="228600" cy="228600"/>
          </a:xfrm>
          <a:prstGeom prst="ellipse">
            <a:avLst/>
          </a:prstGeom>
          <a:solidFill>
            <a:srgbClr val="00F8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01000" y="4114800"/>
            <a:ext cx="228600" cy="22860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315200" y="34290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05898" y="2514600"/>
            <a:ext cx="228600" cy="228600"/>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01000" y="18288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344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1642" y="555681"/>
            <a:ext cx="11414234" cy="584775"/>
          </a:xfrm>
          <a:prstGeom prst="rect">
            <a:avLst/>
          </a:prstGeom>
          <a:noFill/>
        </p:spPr>
        <p:txBody>
          <a:bodyPr wrap="square" rtlCol="0">
            <a:spAutoFit/>
          </a:bodyPr>
          <a:lstStyle/>
          <a:p>
            <a:r>
              <a:rPr lang="en-US" sz="3200" dirty="0"/>
              <a:t>We monitor </a:t>
            </a:r>
            <a:r>
              <a:rPr lang="en-US" sz="3200" dirty="0" smtClean="0"/>
              <a:t>oxygen levels in the blood over </a:t>
            </a:r>
            <a:r>
              <a:rPr lang="en-US" sz="3200" dirty="0"/>
              <a:t>the length of a scan.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34" y="1332585"/>
            <a:ext cx="11677266" cy="455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62400" y="6268366"/>
            <a:ext cx="7086600" cy="369332"/>
          </a:xfrm>
          <a:prstGeom prst="rect">
            <a:avLst/>
          </a:prstGeom>
          <a:noFill/>
        </p:spPr>
        <p:txBody>
          <a:bodyPr wrap="square" rtlCol="0">
            <a:spAutoFit/>
          </a:bodyPr>
          <a:lstStyle/>
          <a:p>
            <a:r>
              <a:rPr lang="en-US" dirty="0"/>
              <a:t>Images from E. B. Hintz, URMC</a:t>
            </a:r>
          </a:p>
        </p:txBody>
      </p:sp>
    </p:spTree>
    <p:extLst>
      <p:ext uri="{BB962C8B-B14F-4D97-AF65-F5344CB8AC3E}">
        <p14:creationId xmlns:p14="http://schemas.microsoft.com/office/powerpoint/2010/main" val="250989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394" y="3456283"/>
            <a:ext cx="2548539" cy="277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609600"/>
            <a:ext cx="2741727"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9187895" y="3571333"/>
            <a:ext cx="228600" cy="228600"/>
          </a:xfrm>
          <a:prstGeom prst="ellipse">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891911" y="429448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873695" y="5208882"/>
            <a:ext cx="228600" cy="228600"/>
          </a:xfrm>
          <a:prstGeom prst="ellipse">
            <a:avLst/>
          </a:prstGeom>
          <a:solidFill>
            <a:srgbClr val="70E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264095" y="5911378"/>
            <a:ext cx="228600" cy="228600"/>
          </a:xfrm>
          <a:prstGeom prst="ellipse">
            <a:avLst/>
          </a:prstGeom>
          <a:solidFill>
            <a:srgbClr val="00F8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273495" y="5894682"/>
            <a:ext cx="228600" cy="22860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87695" y="5208882"/>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78393" y="4294482"/>
            <a:ext cx="228600" cy="228600"/>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273495" y="3608682"/>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727" y="2209801"/>
            <a:ext cx="27241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962400" y="6268366"/>
            <a:ext cx="7086600" cy="369332"/>
          </a:xfrm>
          <a:prstGeom prst="rect">
            <a:avLst/>
          </a:prstGeom>
          <a:noFill/>
        </p:spPr>
        <p:txBody>
          <a:bodyPr wrap="square" rtlCol="0">
            <a:spAutoFit/>
          </a:bodyPr>
          <a:lstStyle/>
          <a:p>
            <a:r>
              <a:rPr lang="en-US" dirty="0"/>
              <a:t>Images from F.E. Garcea, B.Z. Mahon</a:t>
            </a:r>
          </a:p>
        </p:txBody>
      </p:sp>
    </p:spTree>
    <p:extLst>
      <p:ext uri="{BB962C8B-B14F-4D97-AF65-F5344CB8AC3E}">
        <p14:creationId xmlns:p14="http://schemas.microsoft.com/office/powerpoint/2010/main" val="1040052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507" y="5868256"/>
            <a:ext cx="7791236" cy="400110"/>
          </a:xfrm>
          <a:prstGeom prst="rect">
            <a:avLst/>
          </a:prstGeom>
          <a:noFill/>
        </p:spPr>
        <p:txBody>
          <a:bodyPr wrap="square" rtlCol="0">
            <a:spAutoFit/>
          </a:bodyPr>
          <a:lstStyle/>
          <a:p>
            <a:r>
              <a:rPr lang="en-US" sz="2000" dirty="0"/>
              <a:t>Here we can see the time course data for different regions of the brain.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62000"/>
            <a:ext cx="86042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43200" y="3657600"/>
            <a:ext cx="2286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3657600"/>
            <a:ext cx="2286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3657600"/>
            <a:ext cx="2286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6600" y="3657600"/>
            <a:ext cx="2286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62400" y="6268366"/>
            <a:ext cx="7086600" cy="369332"/>
          </a:xfrm>
          <a:prstGeom prst="rect">
            <a:avLst/>
          </a:prstGeom>
          <a:noFill/>
        </p:spPr>
        <p:txBody>
          <a:bodyPr wrap="square" rtlCol="0">
            <a:spAutoFit/>
          </a:bodyPr>
          <a:lstStyle/>
          <a:p>
            <a:r>
              <a:rPr lang="en-US" dirty="0"/>
              <a:t>Images from F.E. Garcea, B.Z</a:t>
            </a:r>
            <a:r>
              <a:rPr lang="en-US"/>
              <a:t>. Mahon</a:t>
            </a:r>
            <a:endParaRPr lang="en-US" dirty="0"/>
          </a:p>
        </p:txBody>
      </p:sp>
    </p:spTree>
    <p:extLst>
      <p:ext uri="{BB962C8B-B14F-4D97-AF65-F5344CB8AC3E}">
        <p14:creationId xmlns:p14="http://schemas.microsoft.com/office/powerpoint/2010/main" val="303423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2558144" y="2286002"/>
            <a:ext cx="1023256"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rot="2820493">
            <a:off x="4995348" y="2280007"/>
            <a:ext cx="1023256"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3777344" y="2280008"/>
            <a:ext cx="1023256"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rot="5569668">
            <a:off x="6262107" y="2280006"/>
            <a:ext cx="1023256"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63544" y="2438400"/>
            <a:ext cx="685800" cy="523220"/>
          </a:xfrm>
          <a:prstGeom prst="rect">
            <a:avLst/>
          </a:prstGeom>
          <a:noFill/>
        </p:spPr>
        <p:txBody>
          <a:bodyPr wrap="square" rtlCol="0">
            <a:spAutoFit/>
          </a:bodyPr>
          <a:lstStyle/>
          <a:p>
            <a:r>
              <a:rPr lang="en-US" sz="2800" dirty="0"/>
              <a:t>…</a:t>
            </a:r>
          </a:p>
        </p:txBody>
      </p:sp>
      <p:pic>
        <p:nvPicPr>
          <p:cNvPr id="15" name="Picture 2"/>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8349344" y="2253443"/>
            <a:ext cx="1023256"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905000" y="381001"/>
            <a:ext cx="8915400" cy="954107"/>
          </a:xfrm>
          <a:prstGeom prst="rect">
            <a:avLst/>
          </a:prstGeom>
          <a:noFill/>
        </p:spPr>
        <p:txBody>
          <a:bodyPr wrap="square" rtlCol="0">
            <a:spAutoFit/>
          </a:bodyPr>
          <a:lstStyle/>
          <a:p>
            <a:r>
              <a:rPr lang="en-US" sz="2800" dirty="0"/>
              <a:t>Then we not only analyze a single graph but sequence of several hundred graphs.</a:t>
            </a:r>
          </a:p>
        </p:txBody>
      </p:sp>
      <p:sp>
        <p:nvSpPr>
          <p:cNvPr id="2" name="TextBox 1"/>
          <p:cNvSpPr txBox="1"/>
          <p:nvPr/>
        </p:nvSpPr>
        <p:spPr>
          <a:xfrm>
            <a:off x="3274208" y="3978454"/>
            <a:ext cx="5943600" cy="646331"/>
          </a:xfrm>
          <a:prstGeom prst="rect">
            <a:avLst/>
          </a:prstGeom>
          <a:noFill/>
        </p:spPr>
        <p:txBody>
          <a:bodyPr wrap="square" rtlCol="0">
            <a:spAutoFit/>
          </a:bodyPr>
          <a:lstStyle/>
          <a:p>
            <a:r>
              <a:rPr lang="en-US" sz="3600" dirty="0"/>
              <a:t>“Temporal Graph Theory”</a:t>
            </a:r>
          </a:p>
        </p:txBody>
      </p:sp>
    </p:spTree>
    <p:extLst>
      <p:ext uri="{BB962C8B-B14F-4D97-AF65-F5344CB8AC3E}">
        <p14:creationId xmlns:p14="http://schemas.microsoft.com/office/powerpoint/2010/main" val="414616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317" y="578069"/>
            <a:ext cx="966951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We used clustering centrality to analyze networks arising from functional MRI data from the Rochester Center for Brain Imaging. </a:t>
            </a:r>
            <a:endParaRPr lang="en-US" sz="2400" dirty="0"/>
          </a:p>
        </p:txBody>
      </p:sp>
      <p:sp>
        <p:nvSpPr>
          <p:cNvPr id="3" name="TextBox 2"/>
          <p:cNvSpPr txBox="1"/>
          <p:nvPr/>
        </p:nvSpPr>
        <p:spPr>
          <a:xfrm>
            <a:off x="804041" y="1770994"/>
            <a:ext cx="966951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 the research study 12 subjects were asked to undergo functional MRI scans where they would view and pantomime various tools (hammer, scissors, screwdriver, knife, pliers, corkscrew).</a:t>
            </a:r>
            <a:br>
              <a:rPr lang="en-US" sz="2400" dirty="0" smtClean="0"/>
            </a:br>
            <a:r>
              <a:rPr lang="en-US" sz="2400" dirty="0" smtClean="0"/>
              <a:t>(All subjects were right-handed).</a:t>
            </a:r>
          </a:p>
          <a:p>
            <a:pPr marL="285750" indent="-285750">
              <a:buFont typeface="Arial" panose="020B0604020202020204" pitchFamily="34" charset="0"/>
              <a:buChar char="•"/>
            </a:pPr>
            <a:endParaRPr lang="en-US" sz="2400" dirty="0"/>
          </a:p>
        </p:txBody>
      </p:sp>
      <p:sp>
        <p:nvSpPr>
          <p:cNvPr id="4" name="TextBox 3"/>
          <p:cNvSpPr txBox="1"/>
          <p:nvPr/>
        </p:nvSpPr>
        <p:spPr>
          <a:xfrm>
            <a:off x="830316" y="3471749"/>
            <a:ext cx="9669517"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We looked at correlations between the blood oxygen levels between each pair of 12 different regions. A two sided </a:t>
            </a:r>
            <a:r>
              <a:rPr lang="en-US" sz="2400" i="1" dirty="0" smtClean="0"/>
              <a:t>t</a:t>
            </a:r>
            <a:r>
              <a:rPr lang="en-US" sz="2400" dirty="0" smtClean="0"/>
              <a:t> test was performed and statistically significant values (</a:t>
            </a:r>
            <a:r>
              <a:rPr lang="en-US" sz="2400" i="1" dirty="0" smtClean="0"/>
              <a:t>t</a:t>
            </a:r>
            <a:r>
              <a:rPr lang="en-US" sz="2400" dirty="0" smtClean="0"/>
              <a:t> &gt; </a:t>
            </a:r>
            <a:r>
              <a:rPr lang="en-US" sz="2400" i="1" dirty="0" smtClean="0"/>
              <a:t>2.75</a:t>
            </a:r>
            <a:r>
              <a:rPr lang="en-US" sz="2400" dirty="0" smtClean="0"/>
              <a:t>) were selected.</a:t>
            </a:r>
            <a:endParaRPr lang="en-US" sz="2400" dirty="0"/>
          </a:p>
        </p:txBody>
      </p:sp>
      <p:sp>
        <p:nvSpPr>
          <p:cNvPr id="5" name="TextBox 4"/>
          <p:cNvSpPr txBox="1"/>
          <p:nvPr/>
        </p:nvSpPr>
        <p:spPr>
          <a:xfrm>
            <a:off x="830316" y="4981226"/>
            <a:ext cx="9669517"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We then created two networks: </a:t>
            </a:r>
            <a:br>
              <a:rPr lang="en-US" sz="2400" dirty="0" smtClean="0"/>
            </a:br>
            <a:r>
              <a:rPr lang="en-US" sz="2400" dirty="0" smtClean="0"/>
              <a:t>(</a:t>
            </a:r>
            <a:r>
              <a:rPr lang="en-US" sz="2400" dirty="0" err="1" smtClean="0"/>
              <a:t>i</a:t>
            </a:r>
            <a:r>
              <a:rPr lang="en-US" sz="2400" dirty="0" smtClean="0"/>
              <a:t>) pantomiming was greater than viewing</a:t>
            </a:r>
            <a:br>
              <a:rPr lang="en-US" sz="2400" dirty="0" smtClean="0"/>
            </a:br>
            <a:r>
              <a:rPr lang="en-US" sz="2400" dirty="0" smtClean="0"/>
              <a:t>(ii) viewing greater than pantomiming</a:t>
            </a:r>
            <a:endParaRPr lang="en-US" sz="2400" dirty="0"/>
          </a:p>
        </p:txBody>
      </p:sp>
    </p:spTree>
    <p:extLst>
      <p:ext uri="{BB962C8B-B14F-4D97-AF65-F5344CB8AC3E}">
        <p14:creationId xmlns:p14="http://schemas.microsoft.com/office/powerpoint/2010/main" val="24333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6812" y="223837"/>
            <a:ext cx="9321771" cy="6396038"/>
          </a:xfrm>
          <a:prstGeom prst="rect">
            <a:avLst/>
          </a:prstGeom>
        </p:spPr>
      </p:pic>
    </p:spTree>
    <p:extLst>
      <p:ext uri="{BB962C8B-B14F-4D97-AF65-F5344CB8AC3E}">
        <p14:creationId xmlns:p14="http://schemas.microsoft.com/office/powerpoint/2010/main" val="2986464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9262" y="833437"/>
            <a:ext cx="8315325" cy="5705475"/>
          </a:xfrm>
          <a:prstGeom prst="rect">
            <a:avLst/>
          </a:prstGeom>
        </p:spPr>
      </p:pic>
      <p:cxnSp>
        <p:nvCxnSpPr>
          <p:cNvPr id="15" name="Straight Connector 14"/>
          <p:cNvCxnSpPr/>
          <p:nvPr/>
        </p:nvCxnSpPr>
        <p:spPr>
          <a:xfrm flipV="1">
            <a:off x="5645697" y="5570155"/>
            <a:ext cx="801413" cy="141889"/>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45697" y="5207547"/>
            <a:ext cx="231227" cy="504498"/>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876924" y="5219372"/>
            <a:ext cx="570188" cy="35078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45697" y="4587439"/>
            <a:ext cx="2761593" cy="112460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47110" y="4587438"/>
            <a:ext cx="1960180" cy="98271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66415" y="135027"/>
            <a:ext cx="8315325" cy="461665"/>
          </a:xfrm>
          <a:prstGeom prst="rect">
            <a:avLst/>
          </a:prstGeom>
          <a:noFill/>
        </p:spPr>
        <p:txBody>
          <a:bodyPr wrap="square" rtlCol="0">
            <a:spAutoFit/>
          </a:bodyPr>
          <a:lstStyle/>
          <a:p>
            <a:r>
              <a:rPr lang="en-US" sz="2400" dirty="0" smtClean="0"/>
              <a:t>Clustering Centrality: Viewing Greater than Pantomiming</a:t>
            </a:r>
            <a:endParaRPr lang="en-US" sz="2400" dirty="0"/>
          </a:p>
        </p:txBody>
      </p:sp>
    </p:spTree>
    <p:extLst>
      <p:ext uri="{BB962C8B-B14F-4D97-AF65-F5344CB8AC3E}">
        <p14:creationId xmlns:p14="http://schemas.microsoft.com/office/powerpoint/2010/main" val="3227243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33713" y="2435543"/>
            <a:ext cx="2781374" cy="2984182"/>
          </a:xfrm>
          <a:prstGeom prst="rect">
            <a:avLst/>
          </a:prstGeom>
        </p:spPr>
      </p:pic>
      <p:sp>
        <p:nvSpPr>
          <p:cNvPr id="5" name="TextBox 4"/>
          <p:cNvSpPr txBox="1"/>
          <p:nvPr/>
        </p:nvSpPr>
        <p:spPr>
          <a:xfrm>
            <a:off x="676275" y="389692"/>
            <a:ext cx="10058400" cy="1446550"/>
          </a:xfrm>
          <a:prstGeom prst="rect">
            <a:avLst/>
          </a:prstGeom>
          <a:noFill/>
        </p:spPr>
        <p:txBody>
          <a:bodyPr wrap="square" rtlCol="0">
            <a:spAutoFit/>
          </a:bodyPr>
          <a:lstStyle/>
          <a:p>
            <a:r>
              <a:rPr lang="en-US" sz="3200" dirty="0" smtClean="0"/>
              <a:t>Graph Theory</a:t>
            </a:r>
          </a:p>
          <a:p>
            <a:endParaRPr lang="en-US" dirty="0" smtClean="0"/>
          </a:p>
          <a:p>
            <a:endParaRPr lang="en-US" dirty="0"/>
          </a:p>
          <a:p>
            <a:r>
              <a:rPr lang="en-US" sz="2000" dirty="0" smtClean="0"/>
              <a:t>A graph is comprised of a set of vertices (dots) and edges (lines) where a line joins two vertices.</a:t>
            </a:r>
            <a:endParaRPr lang="en-US" sz="2000" dirty="0"/>
          </a:p>
        </p:txBody>
      </p:sp>
      <p:sp>
        <p:nvSpPr>
          <p:cNvPr id="6" name="TextBox 5"/>
          <p:cNvSpPr txBox="1"/>
          <p:nvPr/>
        </p:nvSpPr>
        <p:spPr>
          <a:xfrm>
            <a:off x="876299" y="5705475"/>
            <a:ext cx="11887201" cy="400110"/>
          </a:xfrm>
          <a:prstGeom prst="rect">
            <a:avLst/>
          </a:prstGeom>
          <a:noFill/>
        </p:spPr>
        <p:txBody>
          <a:bodyPr wrap="square" rtlCol="0">
            <a:spAutoFit/>
          </a:bodyPr>
          <a:lstStyle/>
          <a:p>
            <a:r>
              <a:rPr lang="en-US" sz="2000" dirty="0" smtClean="0"/>
              <a:t>Graphs can be used to model social, biological, transportation, and other types of networks.</a:t>
            </a:r>
            <a:endParaRPr lang="en-US" sz="2000" dirty="0"/>
          </a:p>
        </p:txBody>
      </p:sp>
    </p:spTree>
    <p:extLst>
      <p:ext uri="{BB962C8B-B14F-4D97-AF65-F5344CB8AC3E}">
        <p14:creationId xmlns:p14="http://schemas.microsoft.com/office/powerpoint/2010/main" val="1332767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3087" y="804862"/>
            <a:ext cx="8315325" cy="5705475"/>
          </a:xfrm>
          <a:prstGeom prst="rect">
            <a:avLst/>
          </a:prstGeom>
        </p:spPr>
      </p:pic>
      <p:cxnSp>
        <p:nvCxnSpPr>
          <p:cNvPr id="6" name="Straight Connector 5"/>
          <p:cNvCxnSpPr/>
          <p:nvPr/>
        </p:nvCxnSpPr>
        <p:spPr>
          <a:xfrm flipV="1">
            <a:off x="3943350" y="2390775"/>
            <a:ext cx="1399107" cy="6477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5317578" y="2390775"/>
            <a:ext cx="49758" cy="9715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317578" y="2390775"/>
            <a:ext cx="683172" cy="2840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8826" y="2465662"/>
            <a:ext cx="622738" cy="32072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8081" y="2390775"/>
            <a:ext cx="1345406" cy="31297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278081" y="2285675"/>
            <a:ext cx="3271428" cy="22574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66535" y="3038475"/>
            <a:ext cx="1468696" cy="2665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882916" y="3122727"/>
            <a:ext cx="2157331" cy="2100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866535" y="3113362"/>
            <a:ext cx="2058059" cy="259843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834430" y="3038476"/>
            <a:ext cx="2954596" cy="7651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859310" y="2957478"/>
            <a:ext cx="2764177" cy="24395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834430" y="3113362"/>
            <a:ext cx="4749234" cy="146912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67336" y="3269555"/>
            <a:ext cx="583448" cy="24364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77216" y="2812436"/>
            <a:ext cx="240362" cy="433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317370" y="3245583"/>
            <a:ext cx="1265271" cy="22787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057136" y="2824782"/>
            <a:ext cx="668968" cy="28985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88062" y="2723726"/>
            <a:ext cx="1394822" cy="280857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27895" y="132767"/>
            <a:ext cx="8315325" cy="461665"/>
          </a:xfrm>
          <a:prstGeom prst="rect">
            <a:avLst/>
          </a:prstGeom>
          <a:noFill/>
        </p:spPr>
        <p:txBody>
          <a:bodyPr wrap="square" rtlCol="0">
            <a:spAutoFit/>
          </a:bodyPr>
          <a:lstStyle/>
          <a:p>
            <a:r>
              <a:rPr lang="en-US" sz="2400" dirty="0" smtClean="0"/>
              <a:t>Clustering Centrality: Pantomiming Greater than Viewing</a:t>
            </a:r>
            <a:endParaRPr lang="en-US" sz="2400" dirty="0"/>
          </a:p>
        </p:txBody>
      </p:sp>
    </p:spTree>
    <p:extLst>
      <p:ext uri="{BB962C8B-B14F-4D97-AF65-F5344CB8AC3E}">
        <p14:creationId xmlns:p14="http://schemas.microsoft.com/office/powerpoint/2010/main" val="546315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3087" y="804862"/>
            <a:ext cx="8315325" cy="5705475"/>
          </a:xfrm>
          <a:prstGeom prst="rect">
            <a:avLst/>
          </a:prstGeom>
        </p:spPr>
      </p:pic>
      <p:cxnSp>
        <p:nvCxnSpPr>
          <p:cNvPr id="6" name="Straight Connector 5"/>
          <p:cNvCxnSpPr/>
          <p:nvPr/>
        </p:nvCxnSpPr>
        <p:spPr>
          <a:xfrm flipV="1">
            <a:off x="3943350" y="2390775"/>
            <a:ext cx="1399107" cy="6477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5317578" y="2390775"/>
            <a:ext cx="49758" cy="9715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317578" y="2390775"/>
            <a:ext cx="683172" cy="28407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8826" y="2465662"/>
            <a:ext cx="622738" cy="320729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8081" y="2390775"/>
            <a:ext cx="1345406" cy="31297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278081" y="2285675"/>
            <a:ext cx="3271428" cy="225742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66535" y="3038475"/>
            <a:ext cx="1468696" cy="2665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882916" y="3122727"/>
            <a:ext cx="2157331" cy="210050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866535" y="3113362"/>
            <a:ext cx="2058059" cy="259843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834430" y="3038476"/>
            <a:ext cx="2954596" cy="7651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859310" y="2957478"/>
            <a:ext cx="2764177" cy="243956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834430" y="3113362"/>
            <a:ext cx="4749234" cy="146912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67336" y="3269555"/>
            <a:ext cx="583448" cy="24364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77216" y="2812436"/>
            <a:ext cx="240362" cy="433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317370" y="3245583"/>
            <a:ext cx="1265271" cy="22787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057136" y="2824782"/>
            <a:ext cx="668968" cy="28985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88062" y="2723726"/>
            <a:ext cx="1394822" cy="280857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27895" y="132767"/>
            <a:ext cx="8315325" cy="461665"/>
          </a:xfrm>
          <a:prstGeom prst="rect">
            <a:avLst/>
          </a:prstGeom>
          <a:noFill/>
        </p:spPr>
        <p:txBody>
          <a:bodyPr wrap="square" rtlCol="0">
            <a:spAutoFit/>
          </a:bodyPr>
          <a:lstStyle/>
          <a:p>
            <a:r>
              <a:rPr lang="en-US" sz="2400" dirty="0" smtClean="0"/>
              <a:t>Clustering Centrality: Pantomiming Greater than Viewing</a:t>
            </a:r>
            <a:endParaRPr lang="en-US" sz="2400" dirty="0"/>
          </a:p>
        </p:txBody>
      </p:sp>
      <p:sp>
        <p:nvSpPr>
          <p:cNvPr id="3" name="Oval 2"/>
          <p:cNvSpPr/>
          <p:nvPr/>
        </p:nvSpPr>
        <p:spPr>
          <a:xfrm>
            <a:off x="8216900" y="4226964"/>
            <a:ext cx="585430" cy="5821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326047" y="5215954"/>
            <a:ext cx="585430" cy="5821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518849" y="5425421"/>
            <a:ext cx="585430" cy="5821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714649" y="4915961"/>
            <a:ext cx="585430" cy="5821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50497" y="2110568"/>
            <a:ext cx="585430" cy="5821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20107" y="2752189"/>
            <a:ext cx="585430" cy="5821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900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3087" y="804862"/>
            <a:ext cx="8315325" cy="5705475"/>
          </a:xfrm>
          <a:prstGeom prst="rect">
            <a:avLst/>
          </a:prstGeom>
        </p:spPr>
      </p:pic>
      <p:cxnSp>
        <p:nvCxnSpPr>
          <p:cNvPr id="6" name="Straight Connector 5"/>
          <p:cNvCxnSpPr/>
          <p:nvPr/>
        </p:nvCxnSpPr>
        <p:spPr>
          <a:xfrm flipV="1">
            <a:off x="3943350" y="2390775"/>
            <a:ext cx="1399107" cy="6477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317578" y="2390775"/>
            <a:ext cx="683172" cy="284074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8826" y="2465662"/>
            <a:ext cx="622738" cy="320729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8081" y="2390775"/>
            <a:ext cx="1345406" cy="31297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278081" y="2285675"/>
            <a:ext cx="3271428" cy="225742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882916" y="3122727"/>
            <a:ext cx="2157331" cy="210050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866535" y="3113362"/>
            <a:ext cx="2058059" cy="259843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859310" y="2957478"/>
            <a:ext cx="2764177" cy="243956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834430" y="3113362"/>
            <a:ext cx="4749234" cy="146912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27895" y="132767"/>
            <a:ext cx="8315325" cy="461665"/>
          </a:xfrm>
          <a:prstGeom prst="rect">
            <a:avLst/>
          </a:prstGeom>
          <a:noFill/>
        </p:spPr>
        <p:txBody>
          <a:bodyPr wrap="square" rtlCol="0">
            <a:spAutoFit/>
          </a:bodyPr>
          <a:lstStyle/>
          <a:p>
            <a:r>
              <a:rPr lang="en-US" sz="2400" dirty="0" smtClean="0"/>
              <a:t>Clustering Centrality: Pantomiming Greater than Viewing</a:t>
            </a:r>
            <a:endParaRPr lang="en-US" sz="2400" dirty="0"/>
          </a:p>
        </p:txBody>
      </p:sp>
      <p:sp>
        <p:nvSpPr>
          <p:cNvPr id="29" name="Oval 28"/>
          <p:cNvSpPr/>
          <p:nvPr/>
        </p:nvSpPr>
        <p:spPr>
          <a:xfrm>
            <a:off x="4950497" y="2110568"/>
            <a:ext cx="585430" cy="5821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20107" y="2752189"/>
            <a:ext cx="585430" cy="5821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830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727" y="1228299"/>
            <a:ext cx="11000096" cy="1200329"/>
          </a:xfrm>
          <a:prstGeom prst="rect">
            <a:avLst/>
          </a:prstGeom>
          <a:noFill/>
        </p:spPr>
        <p:txBody>
          <a:bodyPr wrap="square" rtlCol="0">
            <a:spAutoFit/>
          </a:bodyPr>
          <a:lstStyle/>
          <a:p>
            <a:r>
              <a:rPr lang="en-US" sz="2400" dirty="0"/>
              <a:t>W</a:t>
            </a:r>
            <a:r>
              <a:rPr lang="en-US" sz="2400" dirty="0" smtClean="0"/>
              <a:t>hen pantomiming &gt; viewing the </a:t>
            </a:r>
            <a:r>
              <a:rPr lang="en-US" sz="2400" i="1" u="sng" dirty="0" smtClean="0"/>
              <a:t>motor</a:t>
            </a:r>
            <a:r>
              <a:rPr lang="en-US" sz="2400" dirty="0" smtClean="0"/>
              <a:t> regions show increased correlations.</a:t>
            </a:r>
          </a:p>
          <a:p>
            <a:endParaRPr lang="en-US" sz="2400" dirty="0"/>
          </a:p>
          <a:p>
            <a:r>
              <a:rPr lang="en-US" sz="2400" dirty="0" smtClean="0"/>
              <a:t>When viewing &gt; pantomiming the </a:t>
            </a:r>
            <a:r>
              <a:rPr lang="en-US" sz="2400" i="1" u="sng" dirty="0" smtClean="0"/>
              <a:t>visual</a:t>
            </a:r>
            <a:r>
              <a:rPr lang="en-US" sz="2400" i="1" dirty="0" smtClean="0"/>
              <a:t> </a:t>
            </a:r>
            <a:r>
              <a:rPr lang="en-US" sz="2400" dirty="0" smtClean="0"/>
              <a:t>regions shown increased correlations.</a:t>
            </a:r>
            <a:endParaRPr lang="en-US" sz="2400" dirty="0"/>
          </a:p>
        </p:txBody>
      </p:sp>
    </p:spTree>
    <p:extLst>
      <p:ext uri="{BB962C8B-B14F-4D97-AF65-F5344CB8AC3E}">
        <p14:creationId xmlns:p14="http://schemas.microsoft.com/office/powerpoint/2010/main" val="1406211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8929" y="1361010"/>
            <a:ext cx="10645255" cy="954107"/>
          </a:xfrm>
          <a:prstGeom prst="rect">
            <a:avLst/>
          </a:prstGeom>
          <a:noFill/>
        </p:spPr>
        <p:txBody>
          <a:bodyPr wrap="square" rtlCol="0">
            <a:spAutoFit/>
          </a:bodyPr>
          <a:lstStyle/>
          <a:p>
            <a:r>
              <a:rPr lang="en-US" sz="2800" dirty="0" smtClean="0"/>
              <a:t>Apply temporal graph theory to determine the duration that a correlation remains elevated after a stimulus is presented and removed.</a:t>
            </a:r>
            <a:endParaRPr lang="en-US" sz="2800" dirty="0"/>
          </a:p>
        </p:txBody>
      </p:sp>
      <p:sp>
        <p:nvSpPr>
          <p:cNvPr id="6" name="TextBox 5"/>
          <p:cNvSpPr txBox="1"/>
          <p:nvPr/>
        </p:nvSpPr>
        <p:spPr>
          <a:xfrm>
            <a:off x="477669" y="395786"/>
            <a:ext cx="4817662" cy="646331"/>
          </a:xfrm>
          <a:prstGeom prst="rect">
            <a:avLst/>
          </a:prstGeom>
          <a:noFill/>
        </p:spPr>
        <p:txBody>
          <a:bodyPr wrap="square" rtlCol="0">
            <a:spAutoFit/>
          </a:bodyPr>
          <a:lstStyle/>
          <a:p>
            <a:r>
              <a:rPr lang="en-US" sz="3600" b="1" dirty="0" smtClean="0"/>
              <a:t>Future Research</a:t>
            </a:r>
            <a:endParaRPr lang="en-US" sz="36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295" y="2590802"/>
            <a:ext cx="6451489" cy="355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818182" y="4792719"/>
            <a:ext cx="166755" cy="1208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86501" y="4787463"/>
            <a:ext cx="166755" cy="1208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84937" y="4792719"/>
            <a:ext cx="166755" cy="1208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0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841" y="42341"/>
            <a:ext cx="2961565" cy="584775"/>
          </a:xfrm>
          <a:prstGeom prst="rect">
            <a:avLst/>
          </a:prstGeom>
          <a:noFill/>
        </p:spPr>
        <p:txBody>
          <a:bodyPr wrap="square" rtlCol="0">
            <a:spAutoFit/>
          </a:bodyPr>
          <a:lstStyle/>
          <a:p>
            <a:r>
              <a:rPr lang="en-US" sz="3200" b="1" dirty="0" smtClean="0"/>
              <a:t>Future Research</a:t>
            </a:r>
            <a:endParaRPr lang="en-US" sz="3200" b="1" dirty="0"/>
          </a:p>
        </p:txBody>
      </p:sp>
      <p:sp>
        <p:nvSpPr>
          <p:cNvPr id="7" name="TextBox 6"/>
          <p:cNvSpPr txBox="1"/>
          <p:nvPr/>
        </p:nvSpPr>
        <p:spPr>
          <a:xfrm>
            <a:off x="1044050" y="822060"/>
            <a:ext cx="10645255" cy="461665"/>
          </a:xfrm>
          <a:prstGeom prst="rect">
            <a:avLst/>
          </a:prstGeom>
          <a:noFill/>
        </p:spPr>
        <p:txBody>
          <a:bodyPr wrap="square" rtlCol="0">
            <a:spAutoFit/>
          </a:bodyPr>
          <a:lstStyle/>
          <a:p>
            <a:r>
              <a:rPr lang="en-US" sz="2400" dirty="0" smtClean="0"/>
              <a:t>Conduct a more in-depth analysis of the tool viewing / pantomiming study *.</a:t>
            </a:r>
            <a:endParaRPr lang="en-US" sz="2400" dirty="0"/>
          </a:p>
        </p:txBody>
      </p:sp>
      <p:sp>
        <p:nvSpPr>
          <p:cNvPr id="8" name="Rectangle 7"/>
          <p:cNvSpPr/>
          <p:nvPr/>
        </p:nvSpPr>
        <p:spPr>
          <a:xfrm>
            <a:off x="2046863" y="2926732"/>
            <a:ext cx="1569794" cy="461665"/>
          </a:xfrm>
          <a:prstGeom prst="rect">
            <a:avLst/>
          </a:prstGeom>
        </p:spPr>
        <p:txBody>
          <a:bodyPr wrap="square">
            <a:spAutoFit/>
          </a:bodyPr>
          <a:lstStyle/>
          <a:p>
            <a:r>
              <a:rPr lang="en-US" sz="2400" dirty="0" smtClean="0"/>
              <a:t>Hammer</a:t>
            </a:r>
            <a:endParaRPr lang="en-US" sz="2400" dirty="0"/>
          </a:p>
        </p:txBody>
      </p:sp>
      <p:sp>
        <p:nvSpPr>
          <p:cNvPr id="9" name="TextBox 8"/>
          <p:cNvSpPr txBox="1"/>
          <p:nvPr/>
        </p:nvSpPr>
        <p:spPr>
          <a:xfrm>
            <a:off x="2125259" y="4925677"/>
            <a:ext cx="2047164" cy="461665"/>
          </a:xfrm>
          <a:prstGeom prst="rect">
            <a:avLst/>
          </a:prstGeom>
          <a:noFill/>
        </p:spPr>
        <p:txBody>
          <a:bodyPr wrap="square" rtlCol="0">
            <a:spAutoFit/>
          </a:bodyPr>
          <a:lstStyle/>
          <a:p>
            <a:r>
              <a:rPr lang="en-US" sz="2400" dirty="0" smtClean="0"/>
              <a:t>Scissors</a:t>
            </a:r>
            <a:endParaRPr lang="en-US" sz="2400" dirty="0"/>
          </a:p>
        </p:txBody>
      </p:sp>
      <p:sp>
        <p:nvSpPr>
          <p:cNvPr id="10" name="TextBox 9"/>
          <p:cNvSpPr txBox="1"/>
          <p:nvPr/>
        </p:nvSpPr>
        <p:spPr>
          <a:xfrm>
            <a:off x="4997757" y="2710923"/>
            <a:ext cx="1937982" cy="461665"/>
          </a:xfrm>
          <a:prstGeom prst="rect">
            <a:avLst/>
          </a:prstGeom>
          <a:noFill/>
        </p:spPr>
        <p:txBody>
          <a:bodyPr wrap="square" rtlCol="0">
            <a:spAutoFit/>
          </a:bodyPr>
          <a:lstStyle/>
          <a:p>
            <a:r>
              <a:rPr lang="en-US" sz="2400" dirty="0" smtClean="0"/>
              <a:t>Pliers</a:t>
            </a:r>
            <a:endParaRPr lang="en-US" sz="2400" dirty="0"/>
          </a:p>
        </p:txBody>
      </p:sp>
      <p:sp>
        <p:nvSpPr>
          <p:cNvPr id="11" name="TextBox 10"/>
          <p:cNvSpPr txBox="1"/>
          <p:nvPr/>
        </p:nvSpPr>
        <p:spPr>
          <a:xfrm>
            <a:off x="5213442" y="4756426"/>
            <a:ext cx="2306472" cy="461665"/>
          </a:xfrm>
          <a:prstGeom prst="rect">
            <a:avLst/>
          </a:prstGeom>
          <a:noFill/>
        </p:spPr>
        <p:txBody>
          <a:bodyPr wrap="square" rtlCol="0">
            <a:spAutoFit/>
          </a:bodyPr>
          <a:lstStyle/>
          <a:p>
            <a:r>
              <a:rPr lang="en-US" sz="2400" dirty="0" smtClean="0"/>
              <a:t>Knife</a:t>
            </a:r>
            <a:endParaRPr lang="en-US" sz="2400" dirty="0"/>
          </a:p>
        </p:txBody>
      </p:sp>
      <p:sp>
        <p:nvSpPr>
          <p:cNvPr id="12" name="TextBox 11"/>
          <p:cNvSpPr txBox="1"/>
          <p:nvPr/>
        </p:nvSpPr>
        <p:spPr>
          <a:xfrm>
            <a:off x="7496723" y="2726105"/>
            <a:ext cx="2033517" cy="461665"/>
          </a:xfrm>
          <a:prstGeom prst="rect">
            <a:avLst/>
          </a:prstGeom>
          <a:noFill/>
        </p:spPr>
        <p:txBody>
          <a:bodyPr wrap="square" rtlCol="0">
            <a:spAutoFit/>
          </a:bodyPr>
          <a:lstStyle/>
          <a:p>
            <a:r>
              <a:rPr lang="en-US" sz="2400" dirty="0" smtClean="0"/>
              <a:t>Screwdriver</a:t>
            </a:r>
            <a:endParaRPr lang="en-US" sz="2400" dirty="0"/>
          </a:p>
        </p:txBody>
      </p:sp>
      <p:sp>
        <p:nvSpPr>
          <p:cNvPr id="13" name="TextBox 12"/>
          <p:cNvSpPr txBox="1"/>
          <p:nvPr/>
        </p:nvSpPr>
        <p:spPr>
          <a:xfrm>
            <a:off x="7761072" y="4756427"/>
            <a:ext cx="4067033" cy="461665"/>
          </a:xfrm>
          <a:prstGeom prst="rect">
            <a:avLst/>
          </a:prstGeom>
          <a:noFill/>
        </p:spPr>
        <p:txBody>
          <a:bodyPr wrap="square" rtlCol="0">
            <a:spAutoFit/>
          </a:bodyPr>
          <a:lstStyle/>
          <a:p>
            <a:r>
              <a:rPr lang="en-US" sz="2400" dirty="0" smtClean="0"/>
              <a:t>Corkscrew</a:t>
            </a:r>
            <a:endParaRPr lang="en-US" sz="2400" dirty="0"/>
          </a:p>
        </p:txBody>
      </p:sp>
      <p:sp>
        <p:nvSpPr>
          <p:cNvPr id="14" name="TextBox 13"/>
          <p:cNvSpPr txBox="1"/>
          <p:nvPr/>
        </p:nvSpPr>
        <p:spPr>
          <a:xfrm>
            <a:off x="2046863" y="6233071"/>
            <a:ext cx="11081982" cy="400110"/>
          </a:xfrm>
          <a:prstGeom prst="rect">
            <a:avLst/>
          </a:prstGeom>
          <a:noFill/>
        </p:spPr>
        <p:txBody>
          <a:bodyPr wrap="square" rtlCol="0">
            <a:spAutoFit/>
          </a:bodyPr>
          <a:lstStyle/>
          <a:p>
            <a:r>
              <a:rPr lang="en-US" sz="2000" dirty="0" smtClean="0"/>
              <a:t>* Links with a study by </a:t>
            </a:r>
            <a:r>
              <a:rPr lang="en-US" sz="2000" dirty="0" err="1" smtClean="0"/>
              <a:t>Quanjing</a:t>
            </a:r>
            <a:r>
              <a:rPr lang="en-US" sz="2000" dirty="0" smtClean="0"/>
              <a:t> Chen and Bradford Mahon, RCBI / UR</a:t>
            </a:r>
            <a:endParaRPr lang="en-US" sz="20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127065">
            <a:off x="2188452" y="1870856"/>
            <a:ext cx="801963" cy="59268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594" y="3917782"/>
            <a:ext cx="940175" cy="94017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165" y="4042346"/>
            <a:ext cx="1126379" cy="58243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509" y="1799510"/>
            <a:ext cx="654066" cy="68511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9649" y="3961781"/>
            <a:ext cx="447666" cy="622839"/>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31775">
            <a:off x="7650325" y="1861380"/>
            <a:ext cx="1428939" cy="714470"/>
          </a:xfrm>
          <a:prstGeom prst="rect">
            <a:avLst/>
          </a:prstGeom>
        </p:spPr>
      </p:pic>
      <p:grpSp>
        <p:nvGrpSpPr>
          <p:cNvPr id="31" name="Group 30"/>
          <p:cNvGrpSpPr/>
          <p:nvPr/>
        </p:nvGrpSpPr>
        <p:grpSpPr>
          <a:xfrm>
            <a:off x="3316406" y="2664365"/>
            <a:ext cx="8624366" cy="1253417"/>
            <a:chOff x="3316406" y="2664365"/>
            <a:chExt cx="8624366" cy="1253417"/>
          </a:xfrm>
        </p:grpSpPr>
        <p:cxnSp>
          <p:nvCxnSpPr>
            <p:cNvPr id="22" name="Straight Connector 21"/>
            <p:cNvCxnSpPr/>
            <p:nvPr/>
          </p:nvCxnSpPr>
          <p:spPr>
            <a:xfrm flipV="1">
              <a:off x="3316406" y="2926732"/>
              <a:ext cx="1378424" cy="99105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513481" y="3277063"/>
              <a:ext cx="0" cy="491886"/>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907255" y="2796044"/>
              <a:ext cx="2033517" cy="707886"/>
            </a:xfrm>
            <a:prstGeom prst="rect">
              <a:avLst/>
            </a:prstGeom>
            <a:noFill/>
          </p:spPr>
          <p:txBody>
            <a:bodyPr wrap="square" rtlCol="0">
              <a:spAutoFit/>
            </a:bodyPr>
            <a:lstStyle/>
            <a:p>
              <a:r>
                <a:rPr lang="en-US" sz="2000" dirty="0" smtClean="0">
                  <a:solidFill>
                    <a:srgbClr val="0070C0"/>
                  </a:solidFill>
                </a:rPr>
                <a:t>Same action, different purpose</a:t>
              </a:r>
              <a:endParaRPr lang="en-US" sz="2000" dirty="0">
                <a:solidFill>
                  <a:srgbClr val="0070C0"/>
                </a:solidFill>
              </a:endParaRPr>
            </a:p>
          </p:txBody>
        </p:sp>
        <p:sp>
          <p:nvSpPr>
            <p:cNvPr id="30" name="Rectangle 29"/>
            <p:cNvSpPr/>
            <p:nvPr/>
          </p:nvSpPr>
          <p:spPr>
            <a:xfrm>
              <a:off x="9794588" y="2664365"/>
              <a:ext cx="2146184" cy="8395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079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841" y="42939"/>
            <a:ext cx="2961565" cy="584775"/>
          </a:xfrm>
          <a:prstGeom prst="rect">
            <a:avLst/>
          </a:prstGeom>
          <a:noFill/>
        </p:spPr>
        <p:txBody>
          <a:bodyPr wrap="square" rtlCol="0">
            <a:spAutoFit/>
          </a:bodyPr>
          <a:lstStyle/>
          <a:p>
            <a:r>
              <a:rPr lang="en-US" sz="3200" b="1" dirty="0" smtClean="0"/>
              <a:t>Future Research</a:t>
            </a:r>
            <a:endParaRPr lang="en-US" sz="3200" b="1" dirty="0"/>
          </a:p>
        </p:txBody>
      </p:sp>
      <p:sp>
        <p:nvSpPr>
          <p:cNvPr id="7" name="TextBox 6"/>
          <p:cNvSpPr txBox="1"/>
          <p:nvPr/>
        </p:nvSpPr>
        <p:spPr>
          <a:xfrm>
            <a:off x="1044051" y="665421"/>
            <a:ext cx="10645255" cy="461665"/>
          </a:xfrm>
          <a:prstGeom prst="rect">
            <a:avLst/>
          </a:prstGeom>
          <a:noFill/>
        </p:spPr>
        <p:txBody>
          <a:bodyPr wrap="square" rtlCol="0">
            <a:spAutoFit/>
          </a:bodyPr>
          <a:lstStyle/>
          <a:p>
            <a:r>
              <a:rPr lang="en-US" sz="2400" dirty="0" smtClean="0"/>
              <a:t>Conduct a more in-depth analysis of the tool viewing / pantomiming study *.</a:t>
            </a:r>
            <a:endParaRPr lang="en-US" sz="2400" dirty="0"/>
          </a:p>
        </p:txBody>
      </p:sp>
      <p:sp>
        <p:nvSpPr>
          <p:cNvPr id="8" name="Rectangle 7"/>
          <p:cNvSpPr/>
          <p:nvPr/>
        </p:nvSpPr>
        <p:spPr>
          <a:xfrm>
            <a:off x="2046863" y="2926732"/>
            <a:ext cx="1569794" cy="461665"/>
          </a:xfrm>
          <a:prstGeom prst="rect">
            <a:avLst/>
          </a:prstGeom>
        </p:spPr>
        <p:txBody>
          <a:bodyPr wrap="square">
            <a:spAutoFit/>
          </a:bodyPr>
          <a:lstStyle/>
          <a:p>
            <a:r>
              <a:rPr lang="en-US" sz="2400" dirty="0" smtClean="0"/>
              <a:t>Hammer</a:t>
            </a:r>
            <a:endParaRPr lang="en-US" sz="2400" dirty="0"/>
          </a:p>
        </p:txBody>
      </p:sp>
      <p:sp>
        <p:nvSpPr>
          <p:cNvPr id="9" name="TextBox 8"/>
          <p:cNvSpPr txBox="1"/>
          <p:nvPr/>
        </p:nvSpPr>
        <p:spPr>
          <a:xfrm>
            <a:off x="2125259" y="4925677"/>
            <a:ext cx="2047164" cy="461665"/>
          </a:xfrm>
          <a:prstGeom prst="rect">
            <a:avLst/>
          </a:prstGeom>
          <a:noFill/>
        </p:spPr>
        <p:txBody>
          <a:bodyPr wrap="square" rtlCol="0">
            <a:spAutoFit/>
          </a:bodyPr>
          <a:lstStyle/>
          <a:p>
            <a:r>
              <a:rPr lang="en-US" sz="2400" dirty="0" smtClean="0"/>
              <a:t>Scissors</a:t>
            </a:r>
            <a:endParaRPr lang="en-US" sz="2400" dirty="0"/>
          </a:p>
        </p:txBody>
      </p:sp>
      <p:sp>
        <p:nvSpPr>
          <p:cNvPr id="10" name="TextBox 9"/>
          <p:cNvSpPr txBox="1"/>
          <p:nvPr/>
        </p:nvSpPr>
        <p:spPr>
          <a:xfrm>
            <a:off x="4997757" y="2710923"/>
            <a:ext cx="1937982" cy="461665"/>
          </a:xfrm>
          <a:prstGeom prst="rect">
            <a:avLst/>
          </a:prstGeom>
          <a:noFill/>
        </p:spPr>
        <p:txBody>
          <a:bodyPr wrap="square" rtlCol="0">
            <a:spAutoFit/>
          </a:bodyPr>
          <a:lstStyle/>
          <a:p>
            <a:r>
              <a:rPr lang="en-US" sz="2400" dirty="0" smtClean="0"/>
              <a:t>Pliers</a:t>
            </a:r>
            <a:endParaRPr lang="en-US" sz="2400" dirty="0"/>
          </a:p>
        </p:txBody>
      </p:sp>
      <p:sp>
        <p:nvSpPr>
          <p:cNvPr id="11" name="TextBox 10"/>
          <p:cNvSpPr txBox="1"/>
          <p:nvPr/>
        </p:nvSpPr>
        <p:spPr>
          <a:xfrm>
            <a:off x="5213442" y="4756426"/>
            <a:ext cx="2306472" cy="461665"/>
          </a:xfrm>
          <a:prstGeom prst="rect">
            <a:avLst/>
          </a:prstGeom>
          <a:noFill/>
        </p:spPr>
        <p:txBody>
          <a:bodyPr wrap="square" rtlCol="0">
            <a:spAutoFit/>
          </a:bodyPr>
          <a:lstStyle/>
          <a:p>
            <a:r>
              <a:rPr lang="en-US" sz="2400" dirty="0" smtClean="0"/>
              <a:t>Knife</a:t>
            </a:r>
            <a:endParaRPr lang="en-US" sz="2400" dirty="0"/>
          </a:p>
        </p:txBody>
      </p:sp>
      <p:sp>
        <p:nvSpPr>
          <p:cNvPr id="12" name="TextBox 11"/>
          <p:cNvSpPr txBox="1"/>
          <p:nvPr/>
        </p:nvSpPr>
        <p:spPr>
          <a:xfrm>
            <a:off x="7496723" y="2726105"/>
            <a:ext cx="2033517" cy="461665"/>
          </a:xfrm>
          <a:prstGeom prst="rect">
            <a:avLst/>
          </a:prstGeom>
          <a:noFill/>
        </p:spPr>
        <p:txBody>
          <a:bodyPr wrap="square" rtlCol="0">
            <a:spAutoFit/>
          </a:bodyPr>
          <a:lstStyle/>
          <a:p>
            <a:r>
              <a:rPr lang="en-US" sz="2400" dirty="0" smtClean="0"/>
              <a:t>Screwdriver</a:t>
            </a:r>
            <a:endParaRPr lang="en-US" sz="2400" dirty="0"/>
          </a:p>
        </p:txBody>
      </p:sp>
      <p:sp>
        <p:nvSpPr>
          <p:cNvPr id="13" name="TextBox 12"/>
          <p:cNvSpPr txBox="1"/>
          <p:nvPr/>
        </p:nvSpPr>
        <p:spPr>
          <a:xfrm>
            <a:off x="7761072" y="4756427"/>
            <a:ext cx="4067033" cy="461665"/>
          </a:xfrm>
          <a:prstGeom prst="rect">
            <a:avLst/>
          </a:prstGeom>
          <a:noFill/>
        </p:spPr>
        <p:txBody>
          <a:bodyPr wrap="square" rtlCol="0">
            <a:spAutoFit/>
          </a:bodyPr>
          <a:lstStyle/>
          <a:p>
            <a:r>
              <a:rPr lang="en-US" sz="2400" dirty="0" smtClean="0"/>
              <a:t>Corkscrew</a:t>
            </a:r>
            <a:endParaRPr lang="en-US" sz="2400" dirty="0"/>
          </a:p>
        </p:txBody>
      </p:sp>
      <p:sp>
        <p:nvSpPr>
          <p:cNvPr id="14" name="TextBox 13"/>
          <p:cNvSpPr txBox="1"/>
          <p:nvPr/>
        </p:nvSpPr>
        <p:spPr>
          <a:xfrm>
            <a:off x="2046863" y="6233071"/>
            <a:ext cx="11081982" cy="400110"/>
          </a:xfrm>
          <a:prstGeom prst="rect">
            <a:avLst/>
          </a:prstGeom>
          <a:noFill/>
        </p:spPr>
        <p:txBody>
          <a:bodyPr wrap="square" rtlCol="0">
            <a:spAutoFit/>
          </a:bodyPr>
          <a:lstStyle/>
          <a:p>
            <a:r>
              <a:rPr lang="en-US" sz="2000" dirty="0" smtClean="0"/>
              <a:t>* Links with a study by </a:t>
            </a:r>
            <a:r>
              <a:rPr lang="en-US" sz="2000" dirty="0" err="1" smtClean="0"/>
              <a:t>Quanjing</a:t>
            </a:r>
            <a:r>
              <a:rPr lang="en-US" sz="2000" dirty="0" smtClean="0"/>
              <a:t> Chen and Bradford Mahon, RCBI / UR</a:t>
            </a:r>
            <a:endParaRPr lang="en-US" sz="20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127065">
            <a:off x="2188452" y="1870856"/>
            <a:ext cx="801963" cy="59268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594" y="3917782"/>
            <a:ext cx="940175" cy="94017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165" y="4042346"/>
            <a:ext cx="1126379" cy="58243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509" y="1799510"/>
            <a:ext cx="654066" cy="68511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9649" y="3961781"/>
            <a:ext cx="447666" cy="622839"/>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31775">
            <a:off x="7650325" y="1861380"/>
            <a:ext cx="1428939" cy="714470"/>
          </a:xfrm>
          <a:prstGeom prst="rect">
            <a:avLst/>
          </a:prstGeom>
        </p:spPr>
      </p:pic>
      <p:cxnSp>
        <p:nvCxnSpPr>
          <p:cNvPr id="21" name="Straight Connector 20"/>
          <p:cNvCxnSpPr/>
          <p:nvPr/>
        </p:nvCxnSpPr>
        <p:spPr>
          <a:xfrm>
            <a:off x="3394501" y="4463692"/>
            <a:ext cx="1296537"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907255" y="2695743"/>
            <a:ext cx="2033517" cy="707886"/>
          </a:xfrm>
          <a:prstGeom prst="rect">
            <a:avLst/>
          </a:prstGeom>
          <a:noFill/>
        </p:spPr>
        <p:txBody>
          <a:bodyPr wrap="square" rtlCol="0">
            <a:spAutoFit/>
          </a:bodyPr>
          <a:lstStyle/>
          <a:p>
            <a:r>
              <a:rPr lang="en-US" sz="2000" dirty="0" smtClean="0">
                <a:solidFill>
                  <a:srgbClr val="0070C0"/>
                </a:solidFill>
              </a:rPr>
              <a:t>Same purpose, different action.</a:t>
            </a:r>
            <a:endParaRPr lang="en-US" sz="2000" dirty="0">
              <a:solidFill>
                <a:srgbClr val="0070C0"/>
              </a:solidFill>
            </a:endParaRPr>
          </a:p>
        </p:txBody>
      </p:sp>
      <p:sp>
        <p:nvSpPr>
          <p:cNvPr id="23" name="Rectangle 22"/>
          <p:cNvSpPr/>
          <p:nvPr/>
        </p:nvSpPr>
        <p:spPr>
          <a:xfrm>
            <a:off x="9794588" y="2664365"/>
            <a:ext cx="2146184" cy="8395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033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990600"/>
            <a:ext cx="4648200" cy="1938992"/>
          </a:xfrm>
          <a:prstGeom prst="rect">
            <a:avLst/>
          </a:prstGeom>
          <a:noFill/>
        </p:spPr>
        <p:txBody>
          <a:bodyPr wrap="square" rtlCol="0">
            <a:spAutoFit/>
          </a:bodyPr>
          <a:lstStyle/>
          <a:p>
            <a:r>
              <a:rPr lang="en-US" sz="4000" dirty="0"/>
              <a:t>Brain connectivity and Traumatic Brain Injuries in Athletes</a:t>
            </a:r>
          </a:p>
        </p:txBody>
      </p:sp>
      <p:sp>
        <p:nvSpPr>
          <p:cNvPr id="5" name="TextBox 4"/>
          <p:cNvSpPr txBox="1"/>
          <p:nvPr/>
        </p:nvSpPr>
        <p:spPr>
          <a:xfrm>
            <a:off x="4267200" y="4163584"/>
            <a:ext cx="6248400" cy="830997"/>
          </a:xfrm>
          <a:prstGeom prst="rect">
            <a:avLst/>
          </a:prstGeom>
          <a:noFill/>
        </p:spPr>
        <p:txBody>
          <a:bodyPr wrap="square" rtlCol="0">
            <a:spAutoFit/>
          </a:bodyPr>
          <a:lstStyle/>
          <a:p>
            <a:r>
              <a:rPr lang="en-US" sz="2400" dirty="0"/>
              <a:t>A study involved 10 football players that received DTI scans before and after the season.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38" y="1027416"/>
            <a:ext cx="2081212" cy="160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03921"/>
            <a:ext cx="1562100" cy="191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357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494" y="228601"/>
            <a:ext cx="7010400" cy="3293209"/>
          </a:xfrm>
          <a:prstGeom prst="rect">
            <a:avLst/>
          </a:prstGeom>
          <a:noFill/>
        </p:spPr>
        <p:txBody>
          <a:bodyPr wrap="square" rtlCol="0">
            <a:spAutoFit/>
          </a:bodyPr>
          <a:lstStyle/>
          <a:p>
            <a:r>
              <a:rPr lang="en-US" sz="3200" dirty="0"/>
              <a:t>Helmets were outfitted with linear accelerometers with the Head Impact Telemetry System (HITS).</a:t>
            </a:r>
          </a:p>
          <a:p>
            <a:endParaRPr lang="en-US" sz="1600" dirty="0"/>
          </a:p>
          <a:p>
            <a:r>
              <a:rPr lang="en-US" sz="3200" dirty="0"/>
              <a:t>Each impact to the helmet is measured with both linear and rotational acceleration.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72" y="3886200"/>
            <a:ext cx="409384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645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57200"/>
            <a:ext cx="8305800" cy="1569660"/>
          </a:xfrm>
          <a:prstGeom prst="rect">
            <a:avLst/>
          </a:prstGeom>
          <a:noFill/>
        </p:spPr>
        <p:txBody>
          <a:bodyPr wrap="square" rtlCol="0">
            <a:spAutoFit/>
          </a:bodyPr>
          <a:lstStyle/>
          <a:p>
            <a:r>
              <a:rPr lang="en-US" sz="2400" dirty="0"/>
              <a:t>Repetitive sub-concussive head hits (RSH) (incurred during sports, military duty, and alike) produce changes in brain white matter (WM) that may contribute to the development or progression of chronic traumatic encephalopathy (CTE) later in life.</a:t>
            </a:r>
          </a:p>
        </p:txBody>
      </p:sp>
      <p:sp>
        <p:nvSpPr>
          <p:cNvPr id="3" name="TextBox 2"/>
          <p:cNvSpPr txBox="1"/>
          <p:nvPr/>
        </p:nvSpPr>
        <p:spPr>
          <a:xfrm>
            <a:off x="1905000" y="2220930"/>
            <a:ext cx="8153400" cy="2677656"/>
          </a:xfrm>
          <a:prstGeom prst="rect">
            <a:avLst/>
          </a:prstGeom>
          <a:noFill/>
        </p:spPr>
        <p:txBody>
          <a:bodyPr wrap="square" rtlCol="0">
            <a:spAutoFit/>
          </a:bodyPr>
          <a:lstStyle/>
          <a:p>
            <a:r>
              <a:rPr lang="en-US" sz="2400" dirty="0"/>
              <a:t>Research studies have shown an inconsistent relationship between acute brain WM changes and the total number and magnitude of RSHs over a season of play. </a:t>
            </a:r>
          </a:p>
          <a:p>
            <a:endParaRPr lang="en-US" sz="2400" dirty="0"/>
          </a:p>
          <a:p>
            <a:r>
              <a:rPr lang="en-US" sz="2400" dirty="0"/>
              <a:t>Prior research has not accounted for the interval of time between hits (TBH) or the period of time between an impact and the assessment (e.g. diffusion tensor imaging; DTI) (TUA). </a:t>
            </a:r>
          </a:p>
        </p:txBody>
      </p:sp>
      <p:sp>
        <p:nvSpPr>
          <p:cNvPr id="4" name="TextBox 3"/>
          <p:cNvSpPr txBox="1"/>
          <p:nvPr/>
        </p:nvSpPr>
        <p:spPr>
          <a:xfrm>
            <a:off x="1917843" y="5257801"/>
            <a:ext cx="8153400" cy="1200329"/>
          </a:xfrm>
          <a:prstGeom prst="rect">
            <a:avLst/>
          </a:prstGeom>
          <a:noFill/>
        </p:spPr>
        <p:txBody>
          <a:bodyPr wrap="square" rtlCol="0">
            <a:spAutoFit/>
          </a:bodyPr>
          <a:lstStyle/>
          <a:p>
            <a:r>
              <a:rPr lang="en-US" sz="2400" dirty="0"/>
              <a:t>Frequency of exposures or time between RSHs, as well as timing of exposure relative to measuring the outcome (TUA), is likely to influence brain WM changes. </a:t>
            </a:r>
          </a:p>
        </p:txBody>
      </p:sp>
    </p:spTree>
    <p:extLst>
      <p:ext uri="{BB962C8B-B14F-4D97-AF65-F5344CB8AC3E}">
        <p14:creationId xmlns:p14="http://schemas.microsoft.com/office/powerpoint/2010/main" val="37675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6388" y="1373634"/>
            <a:ext cx="6755406" cy="4024547"/>
            <a:chOff x="2008238" y="2011809"/>
            <a:chExt cx="6755406" cy="4024547"/>
          </a:xfrm>
        </p:grpSpPr>
        <p:cxnSp>
          <p:nvCxnSpPr>
            <p:cNvPr id="131" name="Straight Connector 130"/>
            <p:cNvCxnSpPr>
              <a:stCxn id="45" idx="5"/>
            </p:cNvCxnSpPr>
            <p:nvPr/>
          </p:nvCxnSpPr>
          <p:spPr>
            <a:xfrm flipH="1" flipV="1">
              <a:off x="2583463" y="3290016"/>
              <a:ext cx="867839" cy="73045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51" idx="1"/>
            </p:cNvCxnSpPr>
            <p:nvPr/>
          </p:nvCxnSpPr>
          <p:spPr>
            <a:xfrm flipH="1">
              <a:off x="2524377" y="3362215"/>
              <a:ext cx="17472" cy="151095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endCxn id="46" idx="5"/>
            </p:cNvCxnSpPr>
            <p:nvPr/>
          </p:nvCxnSpPr>
          <p:spPr>
            <a:xfrm>
              <a:off x="2577248" y="4971786"/>
              <a:ext cx="989996" cy="51488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45" idx="4"/>
            </p:cNvCxnSpPr>
            <p:nvPr/>
          </p:nvCxnSpPr>
          <p:spPr>
            <a:xfrm flipH="1" flipV="1">
              <a:off x="3377215" y="4051163"/>
              <a:ext cx="111673" cy="139949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45" idx="3"/>
            </p:cNvCxnSpPr>
            <p:nvPr/>
          </p:nvCxnSpPr>
          <p:spPr>
            <a:xfrm flipH="1">
              <a:off x="2593701" y="4020475"/>
              <a:ext cx="709427" cy="95935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50" idx="3"/>
            </p:cNvCxnSpPr>
            <p:nvPr/>
          </p:nvCxnSpPr>
          <p:spPr>
            <a:xfrm flipV="1">
              <a:off x="2499415" y="2870215"/>
              <a:ext cx="924900" cy="54066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56" idx="0"/>
            </p:cNvCxnSpPr>
            <p:nvPr/>
          </p:nvCxnSpPr>
          <p:spPr>
            <a:xfrm>
              <a:off x="8199272" y="3292791"/>
              <a:ext cx="12592" cy="1448086"/>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0" idx="1"/>
            </p:cNvCxnSpPr>
            <p:nvPr/>
          </p:nvCxnSpPr>
          <p:spPr>
            <a:xfrm>
              <a:off x="7143736" y="2653069"/>
              <a:ext cx="1088105" cy="60903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0" idx="0"/>
              <a:endCxn id="53" idx="0"/>
            </p:cNvCxnSpPr>
            <p:nvPr/>
          </p:nvCxnSpPr>
          <p:spPr>
            <a:xfrm>
              <a:off x="7217823" y="2622381"/>
              <a:ext cx="30374" cy="127545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56" idx="5"/>
            </p:cNvCxnSpPr>
            <p:nvPr/>
          </p:nvCxnSpPr>
          <p:spPr>
            <a:xfrm>
              <a:off x="7291344" y="4022328"/>
              <a:ext cx="994607" cy="89741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56" idx="6"/>
            </p:cNvCxnSpPr>
            <p:nvPr/>
          </p:nvCxnSpPr>
          <p:spPr>
            <a:xfrm flipV="1">
              <a:off x="7217823" y="4845652"/>
              <a:ext cx="1098816" cy="494888"/>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53" idx="0"/>
            </p:cNvCxnSpPr>
            <p:nvPr/>
          </p:nvCxnSpPr>
          <p:spPr>
            <a:xfrm flipV="1">
              <a:off x="7217257" y="3897831"/>
              <a:ext cx="30940" cy="143463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54" idx="4"/>
            </p:cNvCxnSpPr>
            <p:nvPr/>
          </p:nvCxnSpPr>
          <p:spPr>
            <a:xfrm flipV="1">
              <a:off x="3488888" y="5422161"/>
              <a:ext cx="3734894" cy="1216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 idx="2"/>
            </p:cNvCxnSpPr>
            <p:nvPr/>
          </p:nvCxnSpPr>
          <p:spPr>
            <a:xfrm flipH="1" flipV="1">
              <a:off x="2562046" y="3362215"/>
              <a:ext cx="2771954" cy="66785"/>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9" idx="2"/>
            </p:cNvCxnSpPr>
            <p:nvPr/>
          </p:nvCxnSpPr>
          <p:spPr>
            <a:xfrm>
              <a:off x="5334000" y="4536938"/>
              <a:ext cx="2869016" cy="30553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 idx="7"/>
              <a:endCxn id="46" idx="3"/>
            </p:cNvCxnSpPr>
            <p:nvPr/>
          </p:nvCxnSpPr>
          <p:spPr>
            <a:xfrm flipH="1">
              <a:off x="3419070" y="3354913"/>
              <a:ext cx="2093792" cy="2131755"/>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334000" y="332422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4000" y="443216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flipV="1">
              <a:off x="5438775" y="3390900"/>
              <a:ext cx="18535" cy="1231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flipH="1">
              <a:off x="5273544" y="4769098"/>
              <a:ext cx="328725" cy="507227"/>
            </a:xfrm>
            <a:prstGeom prst="rect">
              <a:avLst/>
            </a:prstGeom>
          </p:spPr>
        </p:pic>
        <p:pic>
          <p:nvPicPr>
            <p:cNvPr id="9" name="Picture 8"/>
            <p:cNvPicPr>
              <a:picLocks noChangeAspect="1"/>
            </p:cNvPicPr>
            <p:nvPr/>
          </p:nvPicPr>
          <p:blipFill>
            <a:blip r:embed="rId3"/>
            <a:stretch>
              <a:fillRect/>
            </a:stretch>
          </p:blipFill>
          <p:spPr>
            <a:xfrm flipH="1">
              <a:off x="5283932" y="2658666"/>
              <a:ext cx="309686" cy="566081"/>
            </a:xfrm>
            <a:prstGeom prst="rect">
              <a:avLst/>
            </a:prstGeom>
          </p:spPr>
        </p:pic>
        <p:sp>
          <p:nvSpPr>
            <p:cNvPr id="43" name="Oval 42"/>
            <p:cNvSpPr/>
            <p:nvPr/>
          </p:nvSpPr>
          <p:spPr>
            <a:xfrm>
              <a:off x="3283607" y="273367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2440" y="38416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388382" y="5307806"/>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468727" y="32320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493689" y="4842477"/>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119007" y="263207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143422" y="389783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119007" y="521261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082127" y="31304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107089" y="4740877"/>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39" idx="5"/>
            </p:cNvCxnSpPr>
            <p:nvPr/>
          </p:nvCxnSpPr>
          <p:spPr>
            <a:xfrm>
              <a:off x="5512862" y="4611025"/>
              <a:ext cx="1726068" cy="7172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54" idx="1"/>
            </p:cNvCxnSpPr>
            <p:nvPr/>
          </p:nvCxnSpPr>
          <p:spPr>
            <a:xfrm>
              <a:off x="5417354" y="3429000"/>
              <a:ext cx="1732341" cy="18142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3" idx="6"/>
            </p:cNvCxnSpPr>
            <p:nvPr/>
          </p:nvCxnSpPr>
          <p:spPr>
            <a:xfrm>
              <a:off x="5375677" y="3406617"/>
              <a:ext cx="1977295" cy="595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39" idx="3"/>
            </p:cNvCxnSpPr>
            <p:nvPr/>
          </p:nvCxnSpPr>
          <p:spPr>
            <a:xfrm flipH="1">
              <a:off x="5364688" y="4014418"/>
              <a:ext cx="1858528" cy="596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52" idx="3"/>
            </p:cNvCxnSpPr>
            <p:nvPr/>
          </p:nvCxnSpPr>
          <p:spPr>
            <a:xfrm flipV="1">
              <a:off x="5393058" y="2810937"/>
              <a:ext cx="1756637" cy="1672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9" idx="3"/>
            </p:cNvCxnSpPr>
            <p:nvPr/>
          </p:nvCxnSpPr>
          <p:spPr>
            <a:xfrm flipH="1">
              <a:off x="5364688" y="3253847"/>
              <a:ext cx="2834585" cy="1357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 idx="2"/>
              <a:endCxn id="55" idx="2"/>
            </p:cNvCxnSpPr>
            <p:nvPr/>
          </p:nvCxnSpPr>
          <p:spPr>
            <a:xfrm flipV="1">
              <a:off x="5334000" y="3235188"/>
              <a:ext cx="2748127" cy="193812"/>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 idx="6"/>
            </p:cNvCxnSpPr>
            <p:nvPr/>
          </p:nvCxnSpPr>
          <p:spPr>
            <a:xfrm flipH="1">
              <a:off x="3377215" y="3429000"/>
              <a:ext cx="2166335" cy="517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45" idx="2"/>
            </p:cNvCxnSpPr>
            <p:nvPr/>
          </p:nvCxnSpPr>
          <p:spPr>
            <a:xfrm flipH="1" flipV="1">
              <a:off x="3272440" y="3946388"/>
              <a:ext cx="2087611" cy="632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4" idx="6"/>
            </p:cNvCxnSpPr>
            <p:nvPr/>
          </p:nvCxnSpPr>
          <p:spPr>
            <a:xfrm>
              <a:off x="3388382" y="2844330"/>
              <a:ext cx="2155168" cy="5846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51" idx="6"/>
            </p:cNvCxnSpPr>
            <p:nvPr/>
          </p:nvCxnSpPr>
          <p:spPr>
            <a:xfrm flipH="1">
              <a:off x="2703239" y="4547290"/>
              <a:ext cx="2710372" cy="399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4" idx="7"/>
            </p:cNvCxnSpPr>
            <p:nvPr/>
          </p:nvCxnSpPr>
          <p:spPr>
            <a:xfrm flipV="1">
              <a:off x="2520223" y="3354913"/>
              <a:ext cx="2992639" cy="1609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4" idx="2"/>
            </p:cNvCxnSpPr>
            <p:nvPr/>
          </p:nvCxnSpPr>
          <p:spPr>
            <a:xfrm flipH="1">
              <a:off x="5334000" y="2733675"/>
              <a:ext cx="1889216" cy="695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9" idx="6"/>
              <a:endCxn id="43" idx="1"/>
            </p:cNvCxnSpPr>
            <p:nvPr/>
          </p:nvCxnSpPr>
          <p:spPr>
            <a:xfrm flipH="1" flipV="1">
              <a:off x="3314295" y="2764363"/>
              <a:ext cx="2229255" cy="1772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4"/>
            <a:stretch>
              <a:fillRect/>
            </a:stretch>
          </p:blipFill>
          <p:spPr>
            <a:xfrm>
              <a:off x="2984295" y="2011809"/>
              <a:ext cx="288145" cy="646857"/>
            </a:xfrm>
            <a:prstGeom prst="rect">
              <a:avLst/>
            </a:prstGeom>
          </p:spPr>
        </p:pic>
        <p:pic>
          <p:nvPicPr>
            <p:cNvPr id="92" name="Picture 91"/>
            <p:cNvPicPr>
              <a:picLocks noChangeAspect="1"/>
            </p:cNvPicPr>
            <p:nvPr/>
          </p:nvPicPr>
          <p:blipFill>
            <a:blip r:embed="rId4"/>
            <a:stretch>
              <a:fillRect/>
            </a:stretch>
          </p:blipFill>
          <p:spPr>
            <a:xfrm>
              <a:off x="2073851" y="2794706"/>
              <a:ext cx="288145" cy="646857"/>
            </a:xfrm>
            <a:prstGeom prst="rect">
              <a:avLst/>
            </a:prstGeom>
          </p:spPr>
        </p:pic>
        <p:pic>
          <p:nvPicPr>
            <p:cNvPr id="93" name="Picture 92"/>
            <p:cNvPicPr>
              <a:picLocks noChangeAspect="1"/>
            </p:cNvPicPr>
            <p:nvPr/>
          </p:nvPicPr>
          <p:blipFill>
            <a:blip r:embed="rId4"/>
            <a:stretch>
              <a:fillRect/>
            </a:stretch>
          </p:blipFill>
          <p:spPr>
            <a:xfrm>
              <a:off x="2008238" y="4449018"/>
              <a:ext cx="288145" cy="646857"/>
            </a:xfrm>
            <a:prstGeom prst="rect">
              <a:avLst/>
            </a:prstGeom>
          </p:spPr>
        </p:pic>
        <p:pic>
          <p:nvPicPr>
            <p:cNvPr id="94" name="Picture 93"/>
            <p:cNvPicPr>
              <a:picLocks noChangeAspect="1"/>
            </p:cNvPicPr>
            <p:nvPr/>
          </p:nvPicPr>
          <p:blipFill>
            <a:blip r:embed="rId4"/>
            <a:stretch>
              <a:fillRect/>
            </a:stretch>
          </p:blipFill>
          <p:spPr>
            <a:xfrm>
              <a:off x="2903218" y="5389499"/>
              <a:ext cx="288145" cy="646857"/>
            </a:xfrm>
            <a:prstGeom prst="rect">
              <a:avLst/>
            </a:prstGeom>
          </p:spPr>
        </p:pic>
        <p:pic>
          <p:nvPicPr>
            <p:cNvPr id="95" name="Picture 94"/>
            <p:cNvPicPr>
              <a:picLocks noChangeAspect="1"/>
            </p:cNvPicPr>
            <p:nvPr/>
          </p:nvPicPr>
          <p:blipFill>
            <a:blip r:embed="rId5"/>
            <a:stretch>
              <a:fillRect/>
            </a:stretch>
          </p:blipFill>
          <p:spPr>
            <a:xfrm>
              <a:off x="7417772" y="2106733"/>
              <a:ext cx="334272" cy="676697"/>
            </a:xfrm>
            <a:prstGeom prst="rect">
              <a:avLst/>
            </a:prstGeom>
          </p:spPr>
        </p:pic>
        <p:pic>
          <p:nvPicPr>
            <p:cNvPr id="96" name="Picture 95"/>
            <p:cNvPicPr>
              <a:picLocks noChangeAspect="1"/>
            </p:cNvPicPr>
            <p:nvPr/>
          </p:nvPicPr>
          <p:blipFill>
            <a:blip r:embed="rId5"/>
            <a:stretch>
              <a:fillRect/>
            </a:stretch>
          </p:blipFill>
          <p:spPr>
            <a:xfrm>
              <a:off x="8429372" y="2752303"/>
              <a:ext cx="334272" cy="676697"/>
            </a:xfrm>
            <a:prstGeom prst="rect">
              <a:avLst/>
            </a:prstGeom>
          </p:spPr>
        </p:pic>
        <p:pic>
          <p:nvPicPr>
            <p:cNvPr id="97" name="Picture 96"/>
            <p:cNvPicPr>
              <a:picLocks noChangeAspect="1"/>
            </p:cNvPicPr>
            <p:nvPr/>
          </p:nvPicPr>
          <p:blipFill>
            <a:blip r:embed="rId5"/>
            <a:stretch>
              <a:fillRect/>
            </a:stretch>
          </p:blipFill>
          <p:spPr>
            <a:xfrm>
              <a:off x="7608986" y="3628789"/>
              <a:ext cx="334272" cy="676697"/>
            </a:xfrm>
            <a:prstGeom prst="rect">
              <a:avLst/>
            </a:prstGeom>
          </p:spPr>
        </p:pic>
        <p:pic>
          <p:nvPicPr>
            <p:cNvPr id="98" name="Picture 97"/>
            <p:cNvPicPr>
              <a:picLocks noChangeAspect="1"/>
            </p:cNvPicPr>
            <p:nvPr/>
          </p:nvPicPr>
          <p:blipFill>
            <a:blip r:embed="rId5"/>
            <a:stretch>
              <a:fillRect/>
            </a:stretch>
          </p:blipFill>
          <p:spPr>
            <a:xfrm>
              <a:off x="8387531" y="4461581"/>
              <a:ext cx="334272" cy="676697"/>
            </a:xfrm>
            <a:prstGeom prst="rect">
              <a:avLst/>
            </a:prstGeom>
          </p:spPr>
        </p:pic>
        <p:pic>
          <p:nvPicPr>
            <p:cNvPr id="99" name="Picture 98"/>
            <p:cNvPicPr>
              <a:picLocks noChangeAspect="1"/>
            </p:cNvPicPr>
            <p:nvPr/>
          </p:nvPicPr>
          <p:blipFill>
            <a:blip r:embed="rId5"/>
            <a:stretch>
              <a:fillRect/>
            </a:stretch>
          </p:blipFill>
          <p:spPr>
            <a:xfrm>
              <a:off x="7454375" y="5272034"/>
              <a:ext cx="334272" cy="676697"/>
            </a:xfrm>
            <a:prstGeom prst="rect">
              <a:avLst/>
            </a:prstGeom>
          </p:spPr>
        </p:pic>
        <p:sp>
          <p:nvSpPr>
            <p:cNvPr id="100" name="Oval 99"/>
            <p:cNvSpPr/>
            <p:nvPr/>
          </p:nvSpPr>
          <p:spPr>
            <a:xfrm>
              <a:off x="7113048" y="262238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4"/>
            <a:stretch>
              <a:fillRect/>
            </a:stretch>
          </p:blipFill>
          <p:spPr>
            <a:xfrm>
              <a:off x="2680075" y="3810742"/>
              <a:ext cx="288145" cy="646857"/>
            </a:xfrm>
            <a:prstGeom prst="rect">
              <a:avLst/>
            </a:prstGeom>
          </p:spPr>
        </p:pic>
      </p:grpSp>
      <p:sp>
        <p:nvSpPr>
          <p:cNvPr id="5" name="TextBox 4"/>
          <p:cNvSpPr txBox="1"/>
          <p:nvPr/>
        </p:nvSpPr>
        <p:spPr>
          <a:xfrm>
            <a:off x="1485063" y="515847"/>
            <a:ext cx="9515475" cy="400110"/>
          </a:xfrm>
          <a:prstGeom prst="rect">
            <a:avLst/>
          </a:prstGeom>
          <a:noFill/>
        </p:spPr>
        <p:txBody>
          <a:bodyPr wrap="square" rtlCol="0">
            <a:spAutoFit/>
          </a:bodyPr>
          <a:lstStyle/>
          <a:p>
            <a:r>
              <a:rPr lang="en-US" sz="2000" dirty="0" smtClean="0"/>
              <a:t>For example we can use a graph to represent relationships among attendees at a wedding.</a:t>
            </a:r>
            <a:endParaRPr lang="en-US" sz="2000" dirty="0"/>
          </a:p>
        </p:txBody>
      </p:sp>
      <p:sp>
        <p:nvSpPr>
          <p:cNvPr id="61" name="TextBox 60"/>
          <p:cNvSpPr txBox="1"/>
          <p:nvPr/>
        </p:nvSpPr>
        <p:spPr>
          <a:xfrm>
            <a:off x="1656512" y="5888533"/>
            <a:ext cx="9515475" cy="400110"/>
          </a:xfrm>
          <a:prstGeom prst="rect">
            <a:avLst/>
          </a:prstGeom>
          <a:noFill/>
        </p:spPr>
        <p:txBody>
          <a:bodyPr wrap="square" rtlCol="0">
            <a:spAutoFit/>
          </a:bodyPr>
          <a:lstStyle/>
          <a:p>
            <a:r>
              <a:rPr lang="en-US" sz="2000" dirty="0" smtClean="0"/>
              <a:t>We note that in this network that everyone knows the bride or the groom (or both).</a:t>
            </a:r>
            <a:endParaRPr lang="en-US" sz="2000" dirty="0"/>
          </a:p>
        </p:txBody>
      </p:sp>
    </p:spTree>
    <p:extLst>
      <p:ext uri="{BB962C8B-B14F-4D97-AF65-F5344CB8AC3E}">
        <p14:creationId xmlns:p14="http://schemas.microsoft.com/office/powerpoint/2010/main" val="3746616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59996"/>
            <a:ext cx="4419600" cy="499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5225" y="164068"/>
            <a:ext cx="5943600" cy="369332"/>
          </a:xfrm>
          <a:prstGeom prst="rect">
            <a:avLst/>
          </a:prstGeom>
          <a:noFill/>
        </p:spPr>
        <p:txBody>
          <a:bodyPr wrap="square" rtlCol="0">
            <a:spAutoFit/>
          </a:bodyPr>
          <a:lstStyle/>
          <a:p>
            <a:r>
              <a:rPr lang="en-US" dirty="0"/>
              <a:t>10 collegiate football players at the University of Rochester</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533400"/>
            <a:ext cx="777765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920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604" y="0"/>
            <a:ext cx="12106396" cy="6781800"/>
          </a:xfrm>
          <a:prstGeom prst="rect">
            <a:avLst/>
          </a:prstGeom>
        </p:spPr>
      </p:pic>
      <p:sp>
        <p:nvSpPr>
          <p:cNvPr id="2" name="TextBox 1"/>
          <p:cNvSpPr txBox="1"/>
          <p:nvPr/>
        </p:nvSpPr>
        <p:spPr>
          <a:xfrm>
            <a:off x="3009900" y="2085974"/>
            <a:ext cx="7410450" cy="1446550"/>
          </a:xfrm>
          <a:prstGeom prst="rect">
            <a:avLst/>
          </a:prstGeom>
          <a:noFill/>
        </p:spPr>
        <p:txBody>
          <a:bodyPr wrap="square" rtlCol="0">
            <a:spAutoFit/>
          </a:bodyPr>
          <a:lstStyle/>
          <a:p>
            <a:r>
              <a:rPr lang="en-US" sz="4400" dirty="0" smtClean="0"/>
              <a:t>The data from the MRI machines can be large.</a:t>
            </a:r>
          </a:p>
        </p:txBody>
      </p:sp>
      <p:sp>
        <p:nvSpPr>
          <p:cNvPr id="4" name="TextBox 3"/>
          <p:cNvSpPr txBox="1"/>
          <p:nvPr/>
        </p:nvSpPr>
        <p:spPr>
          <a:xfrm>
            <a:off x="2209800" y="4067175"/>
            <a:ext cx="9010650" cy="861774"/>
          </a:xfrm>
          <a:prstGeom prst="rect">
            <a:avLst/>
          </a:prstGeom>
          <a:noFill/>
        </p:spPr>
        <p:txBody>
          <a:bodyPr wrap="square" rtlCol="0">
            <a:spAutoFit/>
          </a:bodyPr>
          <a:lstStyle/>
          <a:p>
            <a:r>
              <a:rPr lang="en-US" sz="3200" dirty="0" smtClean="0"/>
              <a:t>(But </a:t>
            </a:r>
            <a:r>
              <a:rPr lang="en-US" sz="3200" dirty="0"/>
              <a:t>not necessarily what is called “Big Data</a:t>
            </a:r>
            <a:r>
              <a:rPr lang="en-US" sz="3200" dirty="0" smtClean="0"/>
              <a:t>”).</a:t>
            </a:r>
            <a:endParaRPr lang="en-US" sz="3200" dirty="0"/>
          </a:p>
          <a:p>
            <a:endParaRPr lang="en-US" dirty="0"/>
          </a:p>
        </p:txBody>
      </p:sp>
      <p:sp>
        <p:nvSpPr>
          <p:cNvPr id="5" name="TextBox 4"/>
          <p:cNvSpPr txBox="1"/>
          <p:nvPr/>
        </p:nvSpPr>
        <p:spPr>
          <a:xfrm>
            <a:off x="5023945" y="5854262"/>
            <a:ext cx="4109545" cy="523220"/>
          </a:xfrm>
          <a:prstGeom prst="rect">
            <a:avLst/>
          </a:prstGeom>
          <a:noFill/>
        </p:spPr>
        <p:txBody>
          <a:bodyPr wrap="square" rtlCol="0">
            <a:spAutoFit/>
          </a:bodyPr>
          <a:lstStyle/>
          <a:p>
            <a:r>
              <a:rPr lang="en-US" sz="2800" dirty="0" smtClean="0">
                <a:solidFill>
                  <a:srgbClr val="008000"/>
                </a:solidFill>
              </a:rPr>
              <a:t>Excel file</a:t>
            </a:r>
            <a:endParaRPr lang="en-US" sz="2800" dirty="0">
              <a:solidFill>
                <a:srgbClr val="008000"/>
              </a:solidFill>
            </a:endParaRPr>
          </a:p>
        </p:txBody>
      </p:sp>
    </p:spTree>
    <p:extLst>
      <p:ext uri="{BB962C8B-B14F-4D97-AF65-F5344CB8AC3E}">
        <p14:creationId xmlns:p14="http://schemas.microsoft.com/office/powerpoint/2010/main" val="19765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490539"/>
            <a:ext cx="4286250"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355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828229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33600" y="5135940"/>
            <a:ext cx="7543800" cy="1569660"/>
          </a:xfrm>
          <a:prstGeom prst="rect">
            <a:avLst/>
          </a:prstGeom>
          <a:noFill/>
        </p:spPr>
        <p:txBody>
          <a:bodyPr wrap="square" rtlCol="0">
            <a:spAutoFit/>
          </a:bodyPr>
          <a:lstStyle/>
          <a:p>
            <a:r>
              <a:rPr lang="en-US" sz="2400" dirty="0"/>
              <a:t>Looked at the percentage of whole-brain WM voxels with significant changes in fractional anisotropy (FA) (FA; a measure of microstructural integrity)  before and after the season.</a:t>
            </a:r>
          </a:p>
        </p:txBody>
      </p:sp>
    </p:spTree>
    <p:extLst>
      <p:ext uri="{BB962C8B-B14F-4D97-AF65-F5344CB8AC3E}">
        <p14:creationId xmlns:p14="http://schemas.microsoft.com/office/powerpoint/2010/main" val="2434972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7543801" y="3810001"/>
          <a:ext cx="681577" cy="462499"/>
        </p:xfrm>
        <a:graphic>
          <a:graphicData uri="http://schemas.openxmlformats.org/presentationml/2006/ole">
            <mc:AlternateContent xmlns:mc="http://schemas.openxmlformats.org/markup-compatibility/2006">
              <mc:Choice xmlns:v="urn:schemas-microsoft-com:vml" Requires="v">
                <p:oleObj spid="_x0000_s5123" name="Equation" r:id="rId3" imgW="355446" imgH="241195" progId="Equation.DSMT4">
                  <p:embed/>
                </p:oleObj>
              </mc:Choice>
              <mc:Fallback>
                <p:oleObj name="Equation" r:id="rId3" imgW="355446"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1" y="3810001"/>
                        <a:ext cx="681577" cy="462499"/>
                      </a:xfrm>
                      <a:prstGeom prst="rect">
                        <a:avLst/>
                      </a:prstGeom>
                      <a:noFill/>
                    </p:spPr>
                  </p:pic>
                </p:oleObj>
              </mc:Fallback>
            </mc:AlternateContent>
          </a:graphicData>
        </a:graphic>
      </p:graphicFrame>
      <p:sp>
        <p:nvSpPr>
          <p:cNvPr id="4" name="Rectangle 3"/>
          <p:cNvSpPr>
            <a:spLocks noChangeArrowheads="1"/>
          </p:cNvSpPr>
          <p:nvPr/>
        </p:nvSpPr>
        <p:spPr bwMode="auto">
          <a:xfrm>
            <a:off x="1447800" y="-213182"/>
            <a:ext cx="9067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pPr>
            <a:endParaRPr lang="en-US" altLang="en-US" sz="2000" b="1" dirty="0">
              <a:latin typeface="Times New Roman" pitchFamily="18" charset="0"/>
              <a:ea typeface="Calibri" pitchFamily="34" charset="0"/>
              <a:cs typeface="Times New Roman" pitchFamily="18" charset="0"/>
            </a:endParaRPr>
          </a:p>
          <a:p>
            <a:pPr lvl="1" fontAlgn="base">
              <a:spcBef>
                <a:spcPct val="0"/>
              </a:spcBef>
              <a:spcAft>
                <a:spcPct val="0"/>
              </a:spcAft>
            </a:pPr>
            <a:r>
              <a:rPr lang="en-US" altLang="en-US" sz="2000" b="1" dirty="0">
                <a:latin typeface="Times New Roman" pitchFamily="18" charset="0"/>
                <a:ea typeface="Calibri" pitchFamily="34" charset="0"/>
                <a:cs typeface="Times New Roman" pitchFamily="18" charset="0"/>
              </a:rPr>
              <a:t>Modeling the cumulative effect of successive hits and time until assessment</a:t>
            </a:r>
          </a:p>
          <a:p>
            <a:pPr lvl="1" fontAlgn="base">
              <a:spcBef>
                <a:spcPct val="0"/>
              </a:spcBef>
              <a:spcAft>
                <a:spcPct val="0"/>
              </a:spcAft>
            </a:pPr>
            <a:endParaRPr lang="en-US" altLang="en-US" sz="2000" dirty="0">
              <a:latin typeface="Arial" pitchFamily="34" charset="0"/>
              <a:cs typeface="Arial" pitchFamily="34" charset="0"/>
            </a:endParaRP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We consider a cumulative effect starting with the second hit where an impact of a</a:t>
            </a: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hit is magnified by the length of the time interval since the previous hit. </a:t>
            </a:r>
          </a:p>
          <a:p>
            <a:pPr lvl="1" eaLnBrk="0" fontAlgn="base" hangingPunct="0">
              <a:spcBef>
                <a:spcPct val="0"/>
              </a:spcBef>
              <a:spcAft>
                <a:spcPct val="0"/>
              </a:spcAft>
            </a:pPr>
            <a:endParaRPr lang="en-US" altLang="en-US" sz="2000" dirty="0">
              <a:latin typeface="Times New Roman" pitchFamily="18" charset="0"/>
              <a:ea typeface="Calibri" pitchFamily="34" charset="0"/>
              <a:cs typeface="Times New Roman" pitchFamily="18" charset="0"/>
            </a:endParaRP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In this model we assume there will be a greater total be an enhanced effect</a:t>
            </a: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if multiple hits occur over a short time interval.</a:t>
            </a:r>
            <a:r>
              <a:rPr lang="en-US" altLang="en-US" sz="2000" dirty="0">
                <a:latin typeface="Arial" pitchFamily="34" charset="0"/>
                <a:cs typeface="Arial" pitchFamily="34" charset="0"/>
              </a:rPr>
              <a:t> </a:t>
            </a:r>
          </a:p>
          <a:p>
            <a:pPr lvl="1" eaLnBrk="0" fontAlgn="base" hangingPunct="0">
              <a:spcBef>
                <a:spcPct val="0"/>
              </a:spcBef>
              <a:spcAft>
                <a:spcPct val="0"/>
              </a:spcAft>
            </a:pPr>
            <a:endParaRPr lang="en-US" altLang="en-US" sz="2000" dirty="0">
              <a:latin typeface="Arial" pitchFamily="34" charset="0"/>
              <a:ea typeface="Calibri" pitchFamily="34" charset="0"/>
              <a:cs typeface="Arial" pitchFamily="34" charset="0"/>
            </a:endParaRP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For a hit, the weighted value in this model combines the </a:t>
            </a:r>
            <a:r>
              <a:rPr lang="en-US" altLang="en-US" sz="2000" dirty="0" err="1">
                <a:latin typeface="Times New Roman" pitchFamily="18" charset="0"/>
                <a:ea typeface="Calibri" pitchFamily="34" charset="0"/>
                <a:cs typeface="Times New Roman" pitchFamily="18" charset="0"/>
              </a:rPr>
              <a:t>unweighted</a:t>
            </a:r>
            <a:r>
              <a:rPr lang="en-US" altLang="en-US" sz="2000" dirty="0">
                <a:latin typeface="Times New Roman" pitchFamily="18" charset="0"/>
                <a:ea typeface="Calibri" pitchFamily="34" charset="0"/>
                <a:cs typeface="Times New Roman" pitchFamily="18" charset="0"/>
              </a:rPr>
              <a:t> value</a:t>
            </a: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of a hit with all of the previous hits, each  of which is weighted by 1 divided</a:t>
            </a: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by the time interval between successive hits.</a:t>
            </a:r>
          </a:p>
          <a:p>
            <a:pPr lvl="1" eaLnBrk="0" fontAlgn="base" hangingPunct="0">
              <a:spcBef>
                <a:spcPct val="0"/>
              </a:spcBef>
              <a:spcAft>
                <a:spcPct val="0"/>
              </a:spcAft>
            </a:pPr>
            <a:endParaRPr lang="en-US" altLang="en-US" sz="2000" dirty="0">
              <a:latin typeface="Arial" pitchFamily="34" charset="0"/>
              <a:cs typeface="Arial" pitchFamily="34" charset="0"/>
            </a:endParaRP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Let </a:t>
            </a:r>
            <a:r>
              <a:rPr lang="en-US" altLang="en-US" sz="2000" i="1" dirty="0">
                <a:latin typeface="Times New Roman" pitchFamily="18" charset="0"/>
                <a:ea typeface="Calibri" pitchFamily="34" charset="0"/>
                <a:cs typeface="Times New Roman" pitchFamily="18" charset="0"/>
              </a:rPr>
              <a:t>n</a:t>
            </a:r>
            <a:r>
              <a:rPr lang="en-US" altLang="en-US" sz="2000" dirty="0">
                <a:latin typeface="Times New Roman" pitchFamily="18" charset="0"/>
                <a:ea typeface="Calibri" pitchFamily="34" charset="0"/>
                <a:cs typeface="Times New Roman" pitchFamily="18" charset="0"/>
              </a:rPr>
              <a:t> be the total number of hits taken on day </a:t>
            </a:r>
            <a:r>
              <a:rPr lang="en-US" altLang="en-US" sz="2000" i="1" dirty="0">
                <a:latin typeface="Times New Roman" pitchFamily="18" charset="0"/>
                <a:ea typeface="Calibri" pitchFamily="34" charset="0"/>
                <a:cs typeface="Times New Roman" pitchFamily="18" charset="0"/>
              </a:rPr>
              <a:t>d</a:t>
            </a:r>
            <a:r>
              <a:rPr lang="en-US" altLang="en-US" sz="2000" dirty="0">
                <a:latin typeface="Times New Roman" pitchFamily="18" charset="0"/>
                <a:ea typeface="Calibri" pitchFamily="34" charset="0"/>
                <a:cs typeface="Times New Roman" pitchFamily="18" charset="0"/>
              </a:rPr>
              <a:t> and let </a:t>
            </a:r>
            <a:endParaRPr lang="en-US" altLang="en-US" sz="2000" dirty="0">
              <a:latin typeface="Arial" pitchFamily="34" charset="0"/>
              <a:cs typeface="Arial" pitchFamily="34" charset="0"/>
            </a:endParaRPr>
          </a:p>
        </p:txBody>
      </p:sp>
      <p:sp>
        <p:nvSpPr>
          <p:cNvPr id="5" name="Rectangle 4"/>
          <p:cNvSpPr>
            <a:spLocks noChangeArrowheads="1"/>
          </p:cNvSpPr>
          <p:nvPr/>
        </p:nvSpPr>
        <p:spPr bwMode="auto">
          <a:xfrm>
            <a:off x="1905000" y="4095690"/>
            <a:ext cx="746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sz="2000" dirty="0">
                <a:latin typeface="Times New Roman" pitchFamily="18" charset="0"/>
                <a:ea typeface="Calibri" pitchFamily="34" charset="0"/>
                <a:cs typeface="Times New Roman" pitchFamily="18" charset="0"/>
              </a:rPr>
              <a:t>stand for the impact of the </a:t>
            </a:r>
            <a:r>
              <a:rPr lang="en-US" altLang="en-US" sz="2000" i="1" dirty="0">
                <a:latin typeface="Times New Roman" pitchFamily="18" charset="0"/>
                <a:ea typeface="Calibri" pitchFamily="34" charset="0"/>
                <a:cs typeface="Times New Roman" pitchFamily="18" charset="0"/>
              </a:rPr>
              <a:t>n-</a:t>
            </a:r>
            <a:r>
              <a:rPr lang="en-US" altLang="en-US" sz="2000" dirty="0" err="1">
                <a:latin typeface="Times New Roman" pitchFamily="18" charset="0"/>
                <a:ea typeface="Calibri" pitchFamily="34" charset="0"/>
                <a:cs typeface="Times New Roman" pitchFamily="18" charset="0"/>
              </a:rPr>
              <a:t>th</a:t>
            </a:r>
            <a:r>
              <a:rPr lang="en-US" altLang="en-US" sz="2000" dirty="0">
                <a:latin typeface="Times New Roman" pitchFamily="18" charset="0"/>
                <a:ea typeface="Calibri" pitchFamily="34" charset="0"/>
                <a:cs typeface="Times New Roman" pitchFamily="18" charset="0"/>
              </a:rPr>
              <a:t> hit on day </a:t>
            </a:r>
            <a:r>
              <a:rPr lang="en-US" altLang="en-US" sz="2000" i="1" dirty="0">
                <a:latin typeface="Times New Roman" pitchFamily="18" charset="0"/>
                <a:ea typeface="Calibri" pitchFamily="34" charset="0"/>
                <a:cs typeface="Times New Roman" pitchFamily="18" charset="0"/>
              </a:rPr>
              <a:t>d</a:t>
            </a:r>
            <a:r>
              <a:rPr lang="en-US" altLang="en-US" sz="2000" dirty="0">
                <a:latin typeface="Times New Roman" pitchFamily="18" charset="0"/>
                <a:ea typeface="Calibri" pitchFamily="34" charset="0"/>
                <a:cs typeface="Times New Roman" pitchFamily="18" charset="0"/>
              </a:rPr>
              <a:t>. </a:t>
            </a:r>
          </a:p>
        </p:txBody>
      </p:sp>
      <p:sp>
        <p:nvSpPr>
          <p:cNvPr id="7" name="TextBox 6"/>
          <p:cNvSpPr txBox="1"/>
          <p:nvPr/>
        </p:nvSpPr>
        <p:spPr>
          <a:xfrm>
            <a:off x="1905000" y="4648200"/>
            <a:ext cx="8077200" cy="400110"/>
          </a:xfrm>
          <a:prstGeom prst="rect">
            <a:avLst/>
          </a:prstGeom>
          <a:noFill/>
        </p:spPr>
        <p:txBody>
          <a:bodyPr wrap="square" rtlCol="0">
            <a:spAutoFit/>
          </a:bodyPr>
          <a:lstStyle/>
          <a:p>
            <a:pPr lvl="0"/>
            <a:r>
              <a:rPr lang="en-US" altLang="en-US" sz="2000" dirty="0">
                <a:latin typeface="Times New Roman" pitchFamily="18" charset="0"/>
                <a:ea typeface="Calibri" pitchFamily="34" charset="0"/>
                <a:cs typeface="Times New Roman" pitchFamily="18" charset="0"/>
              </a:rPr>
              <a:t>Let </a:t>
            </a:r>
            <a:r>
              <a:rPr lang="en-US" altLang="en-US" sz="2000" i="1" dirty="0">
                <a:latin typeface="Times New Roman" pitchFamily="18" charset="0"/>
                <a:ea typeface="Calibri" pitchFamily="34" charset="0"/>
                <a:cs typeface="Times New Roman" pitchFamily="18" charset="0"/>
              </a:rPr>
              <a:t>T</a:t>
            </a:r>
            <a:r>
              <a:rPr lang="en-US" altLang="en-US" sz="2000" dirty="0">
                <a:latin typeface="Times New Roman" pitchFamily="18" charset="0"/>
                <a:ea typeface="Calibri" pitchFamily="34" charset="0"/>
                <a:cs typeface="Times New Roman" pitchFamily="18" charset="0"/>
              </a:rPr>
              <a:t>(</a:t>
            </a:r>
            <a:r>
              <a:rPr lang="en-US" altLang="en-US" sz="2000" i="1" dirty="0">
                <a:latin typeface="Times New Roman" pitchFamily="18" charset="0"/>
                <a:ea typeface="Calibri" pitchFamily="34" charset="0"/>
                <a:cs typeface="Times New Roman" pitchFamily="18" charset="0"/>
              </a:rPr>
              <a:t>d</a:t>
            </a:r>
            <a:r>
              <a:rPr lang="en-US" altLang="en-US" sz="2000" dirty="0">
                <a:latin typeface="Times New Roman" pitchFamily="18" charset="0"/>
                <a:ea typeface="Calibri" pitchFamily="34" charset="0"/>
                <a:cs typeface="Times New Roman" pitchFamily="18" charset="0"/>
              </a:rPr>
              <a:t>) be the total weighted value of impacts over day </a:t>
            </a:r>
            <a:r>
              <a:rPr lang="en-US" altLang="en-US" sz="2000" i="1" dirty="0">
                <a:latin typeface="Times New Roman" pitchFamily="18" charset="0"/>
                <a:ea typeface="Calibri" pitchFamily="34" charset="0"/>
                <a:cs typeface="Times New Roman" pitchFamily="18" charset="0"/>
              </a:rPr>
              <a:t>d</a:t>
            </a:r>
            <a:r>
              <a:rPr lang="en-US" altLang="en-US" sz="2000" dirty="0">
                <a:latin typeface="Times New Roman" pitchFamily="18" charset="0"/>
                <a:ea typeface="Calibri" pitchFamily="34" charset="0"/>
                <a:cs typeface="Times New Roman" pitchFamily="18" charset="0"/>
              </a:rPr>
              <a:t>.</a:t>
            </a:r>
            <a:endParaRPr lang="en-US" altLang="en-US" sz="1050" dirty="0">
              <a:latin typeface="Arial" pitchFamily="34" charset="0"/>
              <a:cs typeface="Arial" pitchFamily="34" charset="0"/>
            </a:endParaRPr>
          </a:p>
        </p:txBody>
      </p:sp>
    </p:spTree>
    <p:extLst>
      <p:ext uri="{BB962C8B-B14F-4D97-AF65-F5344CB8AC3E}">
        <p14:creationId xmlns:p14="http://schemas.microsoft.com/office/powerpoint/2010/main" val="2438409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47800" y="0"/>
            <a:ext cx="90678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pPr>
            <a:endParaRPr lang="en-US" altLang="en-US" sz="2000" b="1" dirty="0">
              <a:latin typeface="Times New Roman" pitchFamily="18" charset="0"/>
              <a:ea typeface="Calibri" pitchFamily="34" charset="0"/>
              <a:cs typeface="Times New Roman" pitchFamily="18" charset="0"/>
            </a:endParaRPr>
          </a:p>
          <a:p>
            <a:pPr lvl="1" fontAlgn="base">
              <a:spcBef>
                <a:spcPct val="0"/>
              </a:spcBef>
              <a:spcAft>
                <a:spcPct val="0"/>
              </a:spcAft>
            </a:pPr>
            <a:r>
              <a:rPr lang="en-US" altLang="en-US" sz="2000" b="1" dirty="0">
                <a:latin typeface="Times New Roman" pitchFamily="18" charset="0"/>
                <a:ea typeface="Calibri" pitchFamily="34" charset="0"/>
                <a:cs typeface="Times New Roman" pitchFamily="18" charset="0"/>
              </a:rPr>
              <a:t>Modeling the cumulative effect of successive hits and time until assessment</a:t>
            </a:r>
          </a:p>
          <a:p>
            <a:pPr lvl="1" fontAlgn="base">
              <a:spcBef>
                <a:spcPct val="0"/>
              </a:spcBef>
              <a:spcAft>
                <a:spcPct val="0"/>
              </a:spcAft>
            </a:pPr>
            <a:endParaRPr lang="en-US" altLang="en-US" sz="2000" dirty="0">
              <a:latin typeface="Arial" pitchFamily="34" charset="0"/>
              <a:cs typeface="Arial" pitchFamily="34" charset="0"/>
            </a:endParaRP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We consider a cumulative effect starting with the second hit where an impact of a</a:t>
            </a: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hit is magnified by the length of the time interval since the previous hit. </a:t>
            </a:r>
            <a:r>
              <a:rPr lang="en-US" altLang="en-US" sz="2000" dirty="0" smtClean="0">
                <a:latin typeface="Times New Roman" pitchFamily="18" charset="0"/>
                <a:ea typeface="Calibri" pitchFamily="34" charset="0"/>
                <a:cs typeface="Times New Roman" pitchFamily="18" charset="0"/>
              </a:rPr>
              <a:t>In </a:t>
            </a:r>
            <a:r>
              <a:rPr lang="en-US" altLang="en-US" sz="2000" dirty="0">
                <a:latin typeface="Times New Roman" pitchFamily="18" charset="0"/>
                <a:ea typeface="Calibri" pitchFamily="34" charset="0"/>
                <a:cs typeface="Times New Roman" pitchFamily="18" charset="0"/>
              </a:rPr>
              <a:t>this model we assume there will be a greater total be an enhanced effect</a:t>
            </a: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if multiple hits occur over a short time interval.</a:t>
            </a:r>
            <a:r>
              <a:rPr lang="en-US" altLang="en-US" sz="2000" dirty="0">
                <a:latin typeface="Arial" pitchFamily="34" charset="0"/>
                <a:cs typeface="Arial" pitchFamily="34" charset="0"/>
              </a:rPr>
              <a:t> </a:t>
            </a:r>
          </a:p>
          <a:p>
            <a:pPr lvl="1" eaLnBrk="0" fontAlgn="base" hangingPunct="0">
              <a:spcBef>
                <a:spcPct val="0"/>
              </a:spcBef>
              <a:spcAft>
                <a:spcPct val="0"/>
              </a:spcAft>
            </a:pPr>
            <a:endParaRPr lang="en-US" altLang="en-US" sz="2000" dirty="0">
              <a:latin typeface="Arial" pitchFamily="34" charset="0"/>
              <a:ea typeface="Calibri" pitchFamily="34" charset="0"/>
              <a:cs typeface="Arial" pitchFamily="34" charset="0"/>
            </a:endParaRP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For a hit, the weighted value in this model combines the </a:t>
            </a:r>
            <a:r>
              <a:rPr lang="en-US" altLang="en-US" sz="2000" dirty="0" err="1">
                <a:latin typeface="Times New Roman" pitchFamily="18" charset="0"/>
                <a:ea typeface="Calibri" pitchFamily="34" charset="0"/>
                <a:cs typeface="Times New Roman" pitchFamily="18" charset="0"/>
              </a:rPr>
              <a:t>unweighted</a:t>
            </a:r>
            <a:r>
              <a:rPr lang="en-US" altLang="en-US" sz="2000" dirty="0">
                <a:latin typeface="Times New Roman" pitchFamily="18" charset="0"/>
                <a:ea typeface="Calibri" pitchFamily="34" charset="0"/>
                <a:cs typeface="Times New Roman" pitchFamily="18" charset="0"/>
              </a:rPr>
              <a:t> value</a:t>
            </a: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of a hit with all of the previous hits, each  of which is weighted by 1 divided</a:t>
            </a:r>
          </a:p>
          <a:p>
            <a:pPr lvl="1" eaLnBrk="0" fontAlgn="base" hangingPunct="0">
              <a:spcBef>
                <a:spcPct val="0"/>
              </a:spcBef>
              <a:spcAft>
                <a:spcPct val="0"/>
              </a:spcAft>
            </a:pPr>
            <a:r>
              <a:rPr lang="en-US" altLang="en-US" sz="2000" dirty="0">
                <a:latin typeface="Times New Roman" pitchFamily="18" charset="0"/>
                <a:ea typeface="Calibri" pitchFamily="34" charset="0"/>
                <a:cs typeface="Times New Roman" pitchFamily="18" charset="0"/>
              </a:rPr>
              <a:t>by the time interval between successive hits</a:t>
            </a:r>
            <a:r>
              <a:rPr lang="en-US" altLang="en-US" sz="2000" dirty="0" smtClean="0">
                <a:latin typeface="Times New Roman" pitchFamily="18" charset="0"/>
                <a:ea typeface="Calibri" pitchFamily="34" charset="0"/>
                <a:cs typeface="Times New Roman" pitchFamily="18" charset="0"/>
              </a:rPr>
              <a:t>.</a:t>
            </a:r>
            <a:endParaRPr lang="en-US" altLang="en-US" sz="2000" dirty="0">
              <a:latin typeface="Times New Roman" pitchFamily="18" charset="0"/>
              <a:ea typeface="Calibri" pitchFamily="34" charset="0"/>
              <a:cs typeface="Times New Roman" pitchFamily="18" charset="0"/>
            </a:endParaRPr>
          </a:p>
        </p:txBody>
      </p:sp>
      <p:pic>
        <p:nvPicPr>
          <p:cNvPr id="3" name="Picture 2"/>
          <p:cNvPicPr>
            <a:picLocks noChangeAspect="1"/>
          </p:cNvPicPr>
          <p:nvPr/>
        </p:nvPicPr>
        <p:blipFill>
          <a:blip r:embed="rId2"/>
          <a:stretch>
            <a:fillRect/>
          </a:stretch>
        </p:blipFill>
        <p:spPr>
          <a:xfrm>
            <a:off x="3251232" y="3648234"/>
            <a:ext cx="5460935" cy="2880121"/>
          </a:xfrm>
          <a:prstGeom prst="rect">
            <a:avLst/>
          </a:prstGeom>
        </p:spPr>
      </p:pic>
    </p:spTree>
    <p:extLst>
      <p:ext uri="{BB962C8B-B14F-4D97-AF65-F5344CB8AC3E}">
        <p14:creationId xmlns:p14="http://schemas.microsoft.com/office/powerpoint/2010/main" val="4010018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a:stretch>
            <a:fillRect/>
          </a:stretch>
        </p:blipFill>
        <p:spPr>
          <a:xfrm>
            <a:off x="2088818" y="438647"/>
            <a:ext cx="8096250" cy="4943475"/>
          </a:xfrm>
          <a:prstGeom prst="rect">
            <a:avLst/>
          </a:prstGeom>
        </p:spPr>
      </p:pic>
    </p:spTree>
    <p:extLst>
      <p:ext uri="{BB962C8B-B14F-4D97-AF65-F5344CB8AC3E}">
        <p14:creationId xmlns:p14="http://schemas.microsoft.com/office/powerpoint/2010/main" val="3438559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3"/>
          <a:stretch>
            <a:fillRect/>
          </a:stretch>
        </p:blipFill>
        <p:spPr>
          <a:xfrm>
            <a:off x="459726" y="1737887"/>
            <a:ext cx="11606246" cy="1824180"/>
          </a:xfrm>
          <a:prstGeom prst="rect">
            <a:avLst/>
          </a:prstGeom>
        </p:spPr>
      </p:pic>
      <p:graphicFrame>
        <p:nvGraphicFramePr>
          <p:cNvPr id="5" name="Object 4"/>
          <p:cNvGraphicFramePr>
            <a:graphicFrameLocks noChangeAspect="1"/>
          </p:cNvGraphicFramePr>
          <p:nvPr>
            <p:extLst/>
          </p:nvPr>
        </p:nvGraphicFramePr>
        <p:xfrm>
          <a:off x="4909482" y="3993400"/>
          <a:ext cx="3615267" cy="533400"/>
        </p:xfrm>
        <a:graphic>
          <a:graphicData uri="http://schemas.openxmlformats.org/presentationml/2006/ole">
            <mc:AlternateContent xmlns:mc="http://schemas.openxmlformats.org/markup-compatibility/2006">
              <mc:Choice xmlns:v="urn:schemas-microsoft-com:vml" Requires="v">
                <p:oleObj spid="_x0000_s6147" name="Equation" r:id="rId4" imgW="1549400" imgH="228600" progId="Equation.DSMT4">
                  <p:embed/>
                </p:oleObj>
              </mc:Choice>
              <mc:Fallback>
                <p:oleObj name="Equation" r:id="rId4" imgW="15494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9482" y="3993400"/>
                        <a:ext cx="3615267" cy="533400"/>
                      </a:xfrm>
                      <a:prstGeom prst="rect">
                        <a:avLst/>
                      </a:prstGeom>
                      <a:noFill/>
                    </p:spPr>
                  </p:pic>
                </p:oleObj>
              </mc:Fallback>
            </mc:AlternateContent>
          </a:graphicData>
        </a:graphic>
      </p:graphicFrame>
      <p:sp>
        <p:nvSpPr>
          <p:cNvPr id="6" name="Rectangle 5"/>
          <p:cNvSpPr>
            <a:spLocks noChangeArrowheads="1"/>
          </p:cNvSpPr>
          <p:nvPr/>
        </p:nvSpPr>
        <p:spPr bwMode="auto">
          <a:xfrm>
            <a:off x="3886201" y="3895858"/>
            <a:ext cx="101341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sz="1100" dirty="0">
                <a:latin typeface="Times New Roman" pitchFamily="18" charset="0"/>
                <a:ea typeface="Calibri" pitchFamily="34" charset="0"/>
                <a:cs typeface="Times New Roman" pitchFamily="18" charset="0"/>
              </a:rPr>
              <a:t> </a:t>
            </a:r>
            <a:endParaRPr lang="en-US" altLang="en-US" sz="600" dirty="0">
              <a:latin typeface="Arial" pitchFamily="34" charset="0"/>
              <a:cs typeface="Arial" pitchFamily="34" charset="0"/>
            </a:endParaRPr>
          </a:p>
          <a:p>
            <a:pPr eaLnBrk="0" fontAlgn="base" hangingPunct="0">
              <a:spcBef>
                <a:spcPct val="0"/>
              </a:spcBef>
              <a:spcAft>
                <a:spcPct val="0"/>
              </a:spcAft>
            </a:pPr>
            <a:r>
              <a:rPr lang="en-US" altLang="en-US" sz="2400" dirty="0">
                <a:latin typeface="Times New Roman" pitchFamily="18" charset="0"/>
                <a:ea typeface="Calibri" pitchFamily="34" charset="0"/>
                <a:cs typeface="Times New Roman" pitchFamily="18" charset="0"/>
              </a:rPr>
              <a:t>where </a:t>
            </a:r>
            <a:endParaRPr lang="en-US" altLang="en-US" sz="4000" dirty="0">
              <a:latin typeface="Arial" pitchFamily="34" charset="0"/>
              <a:cs typeface="Arial" pitchFamily="34" charset="0"/>
            </a:endParaRPr>
          </a:p>
        </p:txBody>
      </p:sp>
      <p:sp>
        <p:nvSpPr>
          <p:cNvPr id="10" name="Rectangle 9"/>
          <p:cNvSpPr>
            <a:spLocks noChangeArrowheads="1"/>
          </p:cNvSpPr>
          <p:nvPr/>
        </p:nvSpPr>
        <p:spPr bwMode="auto">
          <a:xfrm>
            <a:off x="1416347" y="295090"/>
            <a:ext cx="8651151"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sz="1100" dirty="0">
                <a:latin typeface="Times New Roman" pitchFamily="18" charset="0"/>
                <a:ea typeface="Calibri" pitchFamily="34" charset="0"/>
                <a:cs typeface="Times New Roman" pitchFamily="18" charset="0"/>
              </a:rPr>
              <a:t>.</a:t>
            </a:r>
            <a:endParaRPr lang="en-US" altLang="en-US" sz="600" dirty="0">
              <a:latin typeface="Arial" pitchFamily="34" charset="0"/>
              <a:cs typeface="Arial" pitchFamily="34" charset="0"/>
            </a:endParaRPr>
          </a:p>
          <a:p>
            <a:pPr eaLnBrk="0" fontAlgn="base" hangingPunct="0">
              <a:spcBef>
                <a:spcPct val="0"/>
              </a:spcBef>
              <a:spcAft>
                <a:spcPct val="0"/>
              </a:spcAft>
            </a:pPr>
            <a:r>
              <a:rPr lang="en-US" altLang="en-US" sz="3200" dirty="0">
                <a:latin typeface="Times New Roman" pitchFamily="18" charset="0"/>
                <a:ea typeface="Calibri" pitchFamily="34" charset="0"/>
                <a:cs typeface="Times New Roman" pitchFamily="18" charset="0"/>
              </a:rPr>
              <a:t>The cumulative impact over </a:t>
            </a:r>
            <a:r>
              <a:rPr lang="en-US" altLang="en-US" sz="3200" i="1" dirty="0">
                <a:latin typeface="Times New Roman" pitchFamily="18" charset="0"/>
                <a:ea typeface="Calibri" pitchFamily="34" charset="0"/>
                <a:cs typeface="Times New Roman" pitchFamily="18" charset="0"/>
              </a:rPr>
              <a:t>M</a:t>
            </a:r>
            <a:r>
              <a:rPr lang="en-US" altLang="en-US" sz="3200" dirty="0">
                <a:latin typeface="Times New Roman" pitchFamily="18" charset="0"/>
                <a:ea typeface="Calibri" pitchFamily="34" charset="0"/>
                <a:cs typeface="Times New Roman" pitchFamily="18" charset="0"/>
              </a:rPr>
              <a:t> days is given by:</a:t>
            </a:r>
            <a:endParaRPr lang="en-US" altLang="en-US" sz="800" dirty="0">
              <a:latin typeface="Arial" pitchFamily="34" charset="0"/>
              <a:cs typeface="Arial" pitchFamily="34" charset="0"/>
            </a:endParaRPr>
          </a:p>
          <a:p>
            <a:pPr eaLnBrk="0" fontAlgn="base" hangingPunct="0">
              <a:spcBef>
                <a:spcPct val="0"/>
              </a:spcBef>
              <a:spcAft>
                <a:spcPct val="0"/>
              </a:spcAft>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3521605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965200"/>
            <a:ext cx="4870450" cy="467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313" y="1050318"/>
            <a:ext cx="4781550" cy="471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478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46191"/>
            <a:ext cx="8229600" cy="646331"/>
          </a:xfrm>
          <a:prstGeom prst="rect">
            <a:avLst/>
          </a:prstGeom>
          <a:noFill/>
        </p:spPr>
        <p:txBody>
          <a:bodyPr wrap="square" rtlCol="0">
            <a:spAutoFit/>
          </a:bodyPr>
          <a:lstStyle/>
          <a:p>
            <a:r>
              <a:rPr lang="en-US" dirty="0"/>
              <a:t>Increased fractional anisotropy (FA) is known to be linked to schizophrenia and ADHD.</a:t>
            </a:r>
          </a:p>
          <a:p>
            <a:r>
              <a:rPr lang="en-US" dirty="0"/>
              <a:t>(Li et al. 2010)</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844362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562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3555" y="298808"/>
            <a:ext cx="11888445" cy="434617"/>
          </a:xfrm>
          <a:prstGeom prst="rect">
            <a:avLst/>
          </a:prstGeom>
        </p:spPr>
      </p:pic>
      <p:pic>
        <p:nvPicPr>
          <p:cNvPr id="4" name="Picture 3"/>
          <p:cNvPicPr>
            <a:picLocks noChangeAspect="1"/>
          </p:cNvPicPr>
          <p:nvPr/>
        </p:nvPicPr>
        <p:blipFill>
          <a:blip r:embed="rId3"/>
          <a:stretch>
            <a:fillRect/>
          </a:stretch>
        </p:blipFill>
        <p:spPr>
          <a:xfrm>
            <a:off x="171450" y="1066800"/>
            <a:ext cx="11749087" cy="1982325"/>
          </a:xfrm>
          <a:prstGeom prst="rect">
            <a:avLst/>
          </a:prstGeom>
        </p:spPr>
      </p:pic>
      <p:pic>
        <p:nvPicPr>
          <p:cNvPr id="5" name="Picture 4"/>
          <p:cNvPicPr>
            <a:picLocks noChangeAspect="1"/>
          </p:cNvPicPr>
          <p:nvPr/>
        </p:nvPicPr>
        <p:blipFill>
          <a:blip r:embed="rId4"/>
          <a:stretch>
            <a:fillRect/>
          </a:stretch>
        </p:blipFill>
        <p:spPr>
          <a:xfrm>
            <a:off x="171450" y="3143250"/>
            <a:ext cx="5283586" cy="3581400"/>
          </a:xfrm>
          <a:prstGeom prst="rect">
            <a:avLst/>
          </a:prstGeom>
        </p:spPr>
      </p:pic>
      <p:grpSp>
        <p:nvGrpSpPr>
          <p:cNvPr id="63" name="Group 62"/>
          <p:cNvGrpSpPr/>
          <p:nvPr/>
        </p:nvGrpSpPr>
        <p:grpSpPr>
          <a:xfrm>
            <a:off x="6134100" y="3382500"/>
            <a:ext cx="4780942" cy="2848256"/>
            <a:chOff x="2008238" y="2011809"/>
            <a:chExt cx="6755406" cy="4024547"/>
          </a:xfrm>
        </p:grpSpPr>
        <p:cxnSp>
          <p:nvCxnSpPr>
            <p:cNvPr id="64" name="Straight Connector 63"/>
            <p:cNvCxnSpPr>
              <a:stCxn id="86" idx="5"/>
            </p:cNvCxnSpPr>
            <p:nvPr/>
          </p:nvCxnSpPr>
          <p:spPr>
            <a:xfrm flipH="1" flipV="1">
              <a:off x="2583463" y="3290016"/>
              <a:ext cx="867839" cy="73045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89" idx="1"/>
            </p:cNvCxnSpPr>
            <p:nvPr/>
          </p:nvCxnSpPr>
          <p:spPr>
            <a:xfrm flipH="1">
              <a:off x="2524377" y="3362215"/>
              <a:ext cx="17472" cy="151095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87" idx="5"/>
            </p:cNvCxnSpPr>
            <p:nvPr/>
          </p:nvCxnSpPr>
          <p:spPr>
            <a:xfrm>
              <a:off x="2577248" y="4971786"/>
              <a:ext cx="989996" cy="51488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86" idx="4"/>
            </p:cNvCxnSpPr>
            <p:nvPr/>
          </p:nvCxnSpPr>
          <p:spPr>
            <a:xfrm flipH="1" flipV="1">
              <a:off x="3377215" y="4051163"/>
              <a:ext cx="111673" cy="139949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6" idx="3"/>
            </p:cNvCxnSpPr>
            <p:nvPr/>
          </p:nvCxnSpPr>
          <p:spPr>
            <a:xfrm flipH="1">
              <a:off x="2593701" y="4020475"/>
              <a:ext cx="709427" cy="95935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8" idx="3"/>
            </p:cNvCxnSpPr>
            <p:nvPr/>
          </p:nvCxnSpPr>
          <p:spPr>
            <a:xfrm flipV="1">
              <a:off x="2499415" y="2870215"/>
              <a:ext cx="924900" cy="54066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94" idx="0"/>
            </p:cNvCxnSpPr>
            <p:nvPr/>
          </p:nvCxnSpPr>
          <p:spPr>
            <a:xfrm>
              <a:off x="8199272" y="3292791"/>
              <a:ext cx="12592" cy="1448086"/>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18" idx="1"/>
            </p:cNvCxnSpPr>
            <p:nvPr/>
          </p:nvCxnSpPr>
          <p:spPr>
            <a:xfrm>
              <a:off x="7143736" y="2653069"/>
              <a:ext cx="1088105" cy="60903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18" idx="0"/>
              <a:endCxn id="91" idx="0"/>
            </p:cNvCxnSpPr>
            <p:nvPr/>
          </p:nvCxnSpPr>
          <p:spPr>
            <a:xfrm>
              <a:off x="7217823" y="2622381"/>
              <a:ext cx="30374" cy="127545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94" idx="5"/>
            </p:cNvCxnSpPr>
            <p:nvPr/>
          </p:nvCxnSpPr>
          <p:spPr>
            <a:xfrm>
              <a:off x="7291344" y="4022328"/>
              <a:ext cx="994607" cy="89741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94" idx="6"/>
            </p:cNvCxnSpPr>
            <p:nvPr/>
          </p:nvCxnSpPr>
          <p:spPr>
            <a:xfrm flipV="1">
              <a:off x="7217823" y="4845652"/>
              <a:ext cx="1098816" cy="494888"/>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91" idx="0"/>
            </p:cNvCxnSpPr>
            <p:nvPr/>
          </p:nvCxnSpPr>
          <p:spPr>
            <a:xfrm flipV="1">
              <a:off x="7217257" y="3897831"/>
              <a:ext cx="30940" cy="143463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92" idx="4"/>
            </p:cNvCxnSpPr>
            <p:nvPr/>
          </p:nvCxnSpPr>
          <p:spPr>
            <a:xfrm flipV="1">
              <a:off x="3488888" y="5422161"/>
              <a:ext cx="3734894" cy="1216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80" idx="2"/>
            </p:cNvCxnSpPr>
            <p:nvPr/>
          </p:nvCxnSpPr>
          <p:spPr>
            <a:xfrm flipH="1" flipV="1">
              <a:off x="2562046" y="3362215"/>
              <a:ext cx="2771954" cy="66785"/>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1" idx="2"/>
            </p:cNvCxnSpPr>
            <p:nvPr/>
          </p:nvCxnSpPr>
          <p:spPr>
            <a:xfrm>
              <a:off x="5334000" y="4536938"/>
              <a:ext cx="2869016" cy="30553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0" idx="7"/>
              <a:endCxn id="87" idx="3"/>
            </p:cNvCxnSpPr>
            <p:nvPr/>
          </p:nvCxnSpPr>
          <p:spPr>
            <a:xfrm flipH="1">
              <a:off x="3419070" y="3354913"/>
              <a:ext cx="2093792" cy="2131755"/>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5334000" y="332422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334000" y="443216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flipH="1" flipV="1">
              <a:off x="5438775" y="3390900"/>
              <a:ext cx="18535" cy="1231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5"/>
            <a:stretch>
              <a:fillRect/>
            </a:stretch>
          </p:blipFill>
          <p:spPr>
            <a:xfrm flipH="1">
              <a:off x="5273544" y="4769098"/>
              <a:ext cx="328725" cy="507227"/>
            </a:xfrm>
            <a:prstGeom prst="rect">
              <a:avLst/>
            </a:prstGeom>
          </p:spPr>
        </p:pic>
        <p:pic>
          <p:nvPicPr>
            <p:cNvPr id="84" name="Picture 83"/>
            <p:cNvPicPr>
              <a:picLocks noChangeAspect="1"/>
            </p:cNvPicPr>
            <p:nvPr/>
          </p:nvPicPr>
          <p:blipFill>
            <a:blip r:embed="rId6"/>
            <a:stretch>
              <a:fillRect/>
            </a:stretch>
          </p:blipFill>
          <p:spPr>
            <a:xfrm flipH="1">
              <a:off x="5283932" y="2658666"/>
              <a:ext cx="309686" cy="566081"/>
            </a:xfrm>
            <a:prstGeom prst="rect">
              <a:avLst/>
            </a:prstGeom>
          </p:spPr>
        </p:pic>
        <p:sp>
          <p:nvSpPr>
            <p:cNvPr id="85" name="Oval 84"/>
            <p:cNvSpPr/>
            <p:nvPr/>
          </p:nvSpPr>
          <p:spPr>
            <a:xfrm>
              <a:off x="3283607" y="273367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272440" y="38416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388382" y="5307806"/>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468727" y="32320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493689" y="4842477"/>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119007" y="263207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143422" y="389783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119007" y="521261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082127" y="31304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07089" y="4740877"/>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81" idx="5"/>
            </p:cNvCxnSpPr>
            <p:nvPr/>
          </p:nvCxnSpPr>
          <p:spPr>
            <a:xfrm>
              <a:off x="5512862" y="4611025"/>
              <a:ext cx="1726068" cy="7172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92" idx="1"/>
            </p:cNvCxnSpPr>
            <p:nvPr/>
          </p:nvCxnSpPr>
          <p:spPr>
            <a:xfrm>
              <a:off x="5417354" y="3429000"/>
              <a:ext cx="1732341" cy="18142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1" idx="6"/>
            </p:cNvCxnSpPr>
            <p:nvPr/>
          </p:nvCxnSpPr>
          <p:spPr>
            <a:xfrm>
              <a:off x="5375677" y="3406617"/>
              <a:ext cx="1977295" cy="595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81" idx="3"/>
            </p:cNvCxnSpPr>
            <p:nvPr/>
          </p:nvCxnSpPr>
          <p:spPr>
            <a:xfrm flipH="1">
              <a:off x="5364688" y="4014418"/>
              <a:ext cx="1858528" cy="596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90" idx="3"/>
            </p:cNvCxnSpPr>
            <p:nvPr/>
          </p:nvCxnSpPr>
          <p:spPr>
            <a:xfrm flipV="1">
              <a:off x="5393058" y="2810937"/>
              <a:ext cx="1756637" cy="1672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81" idx="3"/>
            </p:cNvCxnSpPr>
            <p:nvPr/>
          </p:nvCxnSpPr>
          <p:spPr>
            <a:xfrm flipH="1">
              <a:off x="5364688" y="3253847"/>
              <a:ext cx="2834585" cy="1357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0" idx="2"/>
              <a:endCxn id="93" idx="2"/>
            </p:cNvCxnSpPr>
            <p:nvPr/>
          </p:nvCxnSpPr>
          <p:spPr>
            <a:xfrm flipV="1">
              <a:off x="5334000" y="3235188"/>
              <a:ext cx="2748127" cy="193812"/>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0" idx="6"/>
            </p:cNvCxnSpPr>
            <p:nvPr/>
          </p:nvCxnSpPr>
          <p:spPr>
            <a:xfrm flipH="1">
              <a:off x="3377215" y="3429000"/>
              <a:ext cx="2166335" cy="517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86" idx="2"/>
            </p:cNvCxnSpPr>
            <p:nvPr/>
          </p:nvCxnSpPr>
          <p:spPr>
            <a:xfrm flipH="1" flipV="1">
              <a:off x="3272440" y="3946388"/>
              <a:ext cx="2087611" cy="632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80" idx="6"/>
            </p:cNvCxnSpPr>
            <p:nvPr/>
          </p:nvCxnSpPr>
          <p:spPr>
            <a:xfrm>
              <a:off x="3388382" y="2844330"/>
              <a:ext cx="2155168" cy="5846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89" idx="6"/>
            </p:cNvCxnSpPr>
            <p:nvPr/>
          </p:nvCxnSpPr>
          <p:spPr>
            <a:xfrm flipH="1">
              <a:off x="2703239" y="4547290"/>
              <a:ext cx="2710372" cy="399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80" idx="7"/>
            </p:cNvCxnSpPr>
            <p:nvPr/>
          </p:nvCxnSpPr>
          <p:spPr>
            <a:xfrm flipV="1">
              <a:off x="2520223" y="3354913"/>
              <a:ext cx="2992639" cy="1609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80" idx="2"/>
            </p:cNvCxnSpPr>
            <p:nvPr/>
          </p:nvCxnSpPr>
          <p:spPr>
            <a:xfrm flipH="1">
              <a:off x="5334000" y="2733675"/>
              <a:ext cx="1889216" cy="695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81" idx="6"/>
              <a:endCxn id="85" idx="1"/>
            </p:cNvCxnSpPr>
            <p:nvPr/>
          </p:nvCxnSpPr>
          <p:spPr>
            <a:xfrm flipH="1" flipV="1">
              <a:off x="3314295" y="2764363"/>
              <a:ext cx="2229255" cy="1772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9" name="Picture 108"/>
            <p:cNvPicPr>
              <a:picLocks noChangeAspect="1"/>
            </p:cNvPicPr>
            <p:nvPr/>
          </p:nvPicPr>
          <p:blipFill>
            <a:blip r:embed="rId7"/>
            <a:stretch>
              <a:fillRect/>
            </a:stretch>
          </p:blipFill>
          <p:spPr>
            <a:xfrm>
              <a:off x="2984295" y="2011809"/>
              <a:ext cx="288145" cy="646857"/>
            </a:xfrm>
            <a:prstGeom prst="rect">
              <a:avLst/>
            </a:prstGeom>
          </p:spPr>
        </p:pic>
        <p:pic>
          <p:nvPicPr>
            <p:cNvPr id="110" name="Picture 109"/>
            <p:cNvPicPr>
              <a:picLocks noChangeAspect="1"/>
            </p:cNvPicPr>
            <p:nvPr/>
          </p:nvPicPr>
          <p:blipFill>
            <a:blip r:embed="rId7"/>
            <a:stretch>
              <a:fillRect/>
            </a:stretch>
          </p:blipFill>
          <p:spPr>
            <a:xfrm>
              <a:off x="2073851" y="2794706"/>
              <a:ext cx="288145" cy="646857"/>
            </a:xfrm>
            <a:prstGeom prst="rect">
              <a:avLst/>
            </a:prstGeom>
          </p:spPr>
        </p:pic>
        <p:pic>
          <p:nvPicPr>
            <p:cNvPr id="111" name="Picture 110"/>
            <p:cNvPicPr>
              <a:picLocks noChangeAspect="1"/>
            </p:cNvPicPr>
            <p:nvPr/>
          </p:nvPicPr>
          <p:blipFill>
            <a:blip r:embed="rId7"/>
            <a:stretch>
              <a:fillRect/>
            </a:stretch>
          </p:blipFill>
          <p:spPr>
            <a:xfrm>
              <a:off x="2008238" y="4449018"/>
              <a:ext cx="288145" cy="646857"/>
            </a:xfrm>
            <a:prstGeom prst="rect">
              <a:avLst/>
            </a:prstGeom>
          </p:spPr>
        </p:pic>
        <p:pic>
          <p:nvPicPr>
            <p:cNvPr id="112" name="Picture 111"/>
            <p:cNvPicPr>
              <a:picLocks noChangeAspect="1"/>
            </p:cNvPicPr>
            <p:nvPr/>
          </p:nvPicPr>
          <p:blipFill>
            <a:blip r:embed="rId7"/>
            <a:stretch>
              <a:fillRect/>
            </a:stretch>
          </p:blipFill>
          <p:spPr>
            <a:xfrm>
              <a:off x="2903218" y="5389499"/>
              <a:ext cx="288145" cy="646857"/>
            </a:xfrm>
            <a:prstGeom prst="rect">
              <a:avLst/>
            </a:prstGeom>
          </p:spPr>
        </p:pic>
        <p:pic>
          <p:nvPicPr>
            <p:cNvPr id="113" name="Picture 112"/>
            <p:cNvPicPr>
              <a:picLocks noChangeAspect="1"/>
            </p:cNvPicPr>
            <p:nvPr/>
          </p:nvPicPr>
          <p:blipFill>
            <a:blip r:embed="rId8"/>
            <a:stretch>
              <a:fillRect/>
            </a:stretch>
          </p:blipFill>
          <p:spPr>
            <a:xfrm>
              <a:off x="7417772" y="2106733"/>
              <a:ext cx="334272" cy="676697"/>
            </a:xfrm>
            <a:prstGeom prst="rect">
              <a:avLst/>
            </a:prstGeom>
          </p:spPr>
        </p:pic>
        <p:pic>
          <p:nvPicPr>
            <p:cNvPr id="114" name="Picture 113"/>
            <p:cNvPicPr>
              <a:picLocks noChangeAspect="1"/>
            </p:cNvPicPr>
            <p:nvPr/>
          </p:nvPicPr>
          <p:blipFill>
            <a:blip r:embed="rId8"/>
            <a:stretch>
              <a:fillRect/>
            </a:stretch>
          </p:blipFill>
          <p:spPr>
            <a:xfrm>
              <a:off x="8429372" y="2752303"/>
              <a:ext cx="334272" cy="676697"/>
            </a:xfrm>
            <a:prstGeom prst="rect">
              <a:avLst/>
            </a:prstGeom>
          </p:spPr>
        </p:pic>
        <p:pic>
          <p:nvPicPr>
            <p:cNvPr id="115" name="Picture 114"/>
            <p:cNvPicPr>
              <a:picLocks noChangeAspect="1"/>
            </p:cNvPicPr>
            <p:nvPr/>
          </p:nvPicPr>
          <p:blipFill>
            <a:blip r:embed="rId8"/>
            <a:stretch>
              <a:fillRect/>
            </a:stretch>
          </p:blipFill>
          <p:spPr>
            <a:xfrm>
              <a:off x="7608986" y="3628789"/>
              <a:ext cx="334272" cy="676697"/>
            </a:xfrm>
            <a:prstGeom prst="rect">
              <a:avLst/>
            </a:prstGeom>
          </p:spPr>
        </p:pic>
        <p:pic>
          <p:nvPicPr>
            <p:cNvPr id="116" name="Picture 115"/>
            <p:cNvPicPr>
              <a:picLocks noChangeAspect="1"/>
            </p:cNvPicPr>
            <p:nvPr/>
          </p:nvPicPr>
          <p:blipFill>
            <a:blip r:embed="rId8"/>
            <a:stretch>
              <a:fillRect/>
            </a:stretch>
          </p:blipFill>
          <p:spPr>
            <a:xfrm>
              <a:off x="8387531" y="4461581"/>
              <a:ext cx="334272" cy="676697"/>
            </a:xfrm>
            <a:prstGeom prst="rect">
              <a:avLst/>
            </a:prstGeom>
          </p:spPr>
        </p:pic>
        <p:pic>
          <p:nvPicPr>
            <p:cNvPr id="117" name="Picture 116"/>
            <p:cNvPicPr>
              <a:picLocks noChangeAspect="1"/>
            </p:cNvPicPr>
            <p:nvPr/>
          </p:nvPicPr>
          <p:blipFill>
            <a:blip r:embed="rId8"/>
            <a:stretch>
              <a:fillRect/>
            </a:stretch>
          </p:blipFill>
          <p:spPr>
            <a:xfrm>
              <a:off x="7454375" y="5272034"/>
              <a:ext cx="334272" cy="676697"/>
            </a:xfrm>
            <a:prstGeom prst="rect">
              <a:avLst/>
            </a:prstGeom>
          </p:spPr>
        </p:pic>
        <p:sp>
          <p:nvSpPr>
            <p:cNvPr id="118" name="Oval 117"/>
            <p:cNvSpPr/>
            <p:nvPr/>
          </p:nvSpPr>
          <p:spPr>
            <a:xfrm>
              <a:off x="7113048" y="262238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7"/>
            <a:stretch>
              <a:fillRect/>
            </a:stretch>
          </p:blipFill>
          <p:spPr>
            <a:xfrm>
              <a:off x="2680075" y="3810742"/>
              <a:ext cx="288145" cy="646857"/>
            </a:xfrm>
            <a:prstGeom prst="rect">
              <a:avLst/>
            </a:prstGeom>
          </p:spPr>
        </p:pic>
      </p:grpSp>
    </p:spTree>
    <p:extLst>
      <p:ext uri="{BB962C8B-B14F-4D97-AF65-F5344CB8AC3E}">
        <p14:creationId xmlns:p14="http://schemas.microsoft.com/office/powerpoint/2010/main" val="102772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5608" y="757809"/>
            <a:ext cx="8143875" cy="4161033"/>
            <a:chOff x="1600201" y="1020567"/>
            <a:chExt cx="8143875" cy="4161033"/>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424" y="1066800"/>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762250"/>
              <a:ext cx="160972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1" y="1020567"/>
              <a:ext cx="311467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945931" y="5602014"/>
            <a:ext cx="10857186" cy="923330"/>
          </a:xfrm>
          <a:prstGeom prst="rect">
            <a:avLst/>
          </a:prstGeom>
          <a:noFill/>
        </p:spPr>
        <p:txBody>
          <a:bodyPr wrap="square" rtlCol="0">
            <a:spAutoFit/>
          </a:bodyPr>
          <a:lstStyle/>
          <a:p>
            <a:r>
              <a:rPr lang="en-US" dirty="0"/>
              <a:t>Merchant-</a:t>
            </a:r>
            <a:r>
              <a:rPr lang="en-US" dirty="0" err="1"/>
              <a:t>Borna</a:t>
            </a:r>
            <a:r>
              <a:rPr lang="en-US" dirty="0"/>
              <a:t>, K., </a:t>
            </a:r>
            <a:r>
              <a:rPr lang="en-US" dirty="0" err="1"/>
              <a:t>Asselin</a:t>
            </a:r>
            <a:r>
              <a:rPr lang="en-US" dirty="0"/>
              <a:t>, P, Narayan, D., </a:t>
            </a:r>
            <a:r>
              <a:rPr lang="en-US" dirty="0" err="1"/>
              <a:t>Abar</a:t>
            </a:r>
            <a:r>
              <a:rPr lang="en-US" dirty="0"/>
              <a:t>, B., Jones, C., and </a:t>
            </a:r>
            <a:r>
              <a:rPr lang="en-US" dirty="0" err="1"/>
              <a:t>Bazarian</a:t>
            </a:r>
            <a:r>
              <a:rPr lang="en-US" dirty="0"/>
              <a:t>, J.J., Novel method of weighting cumulative helmet impacts improves correlation with brain white matter changes after one football season of sub-concussive head blows, submitted to the </a:t>
            </a:r>
            <a:r>
              <a:rPr lang="en-US" i="1" dirty="0"/>
              <a:t>Annals of Biomedical Engineering</a:t>
            </a:r>
            <a:r>
              <a:rPr lang="en-US" dirty="0"/>
              <a:t>.</a:t>
            </a:r>
          </a:p>
        </p:txBody>
      </p:sp>
    </p:spTree>
    <p:extLst>
      <p:ext uri="{BB962C8B-B14F-4D97-AF65-F5344CB8AC3E}">
        <p14:creationId xmlns:p14="http://schemas.microsoft.com/office/powerpoint/2010/main" val="754213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6941" y="2221624"/>
            <a:ext cx="3776130" cy="3331451"/>
          </a:xfrm>
          <a:prstGeom prst="rect">
            <a:avLst/>
          </a:prstGeom>
        </p:spPr>
      </p:pic>
      <p:pic>
        <p:nvPicPr>
          <p:cNvPr id="5" name="Picture 4"/>
          <p:cNvPicPr>
            <a:picLocks noChangeAspect="1"/>
          </p:cNvPicPr>
          <p:nvPr/>
        </p:nvPicPr>
        <p:blipFill>
          <a:blip r:embed="rId3"/>
          <a:stretch>
            <a:fillRect/>
          </a:stretch>
        </p:blipFill>
        <p:spPr>
          <a:xfrm>
            <a:off x="6181725" y="1893085"/>
            <a:ext cx="3797518" cy="3828902"/>
          </a:xfrm>
          <a:prstGeom prst="rect">
            <a:avLst/>
          </a:prstGeom>
        </p:spPr>
      </p:pic>
      <p:sp>
        <p:nvSpPr>
          <p:cNvPr id="6" name="TextBox 5"/>
          <p:cNvSpPr txBox="1"/>
          <p:nvPr/>
        </p:nvSpPr>
        <p:spPr>
          <a:xfrm>
            <a:off x="652463" y="542925"/>
            <a:ext cx="11058524" cy="523220"/>
          </a:xfrm>
          <a:prstGeom prst="rect">
            <a:avLst/>
          </a:prstGeom>
          <a:noFill/>
        </p:spPr>
        <p:txBody>
          <a:bodyPr wrap="square" rtlCol="0">
            <a:spAutoFit/>
          </a:bodyPr>
          <a:lstStyle/>
          <a:p>
            <a:r>
              <a:rPr lang="en-US" sz="2800" dirty="0" smtClean="0">
                <a:solidFill>
                  <a:srgbClr val="FF0000"/>
                </a:solidFill>
              </a:rPr>
              <a:t>Using graph theory to assess efficiency in transportation network design</a:t>
            </a:r>
            <a:endParaRPr lang="en-US" sz="2800" dirty="0">
              <a:solidFill>
                <a:srgbClr val="FF0000"/>
              </a:solidFill>
            </a:endParaRPr>
          </a:p>
        </p:txBody>
      </p:sp>
    </p:spTree>
    <p:extLst>
      <p:ext uri="{BB962C8B-B14F-4D97-AF65-F5344CB8AC3E}">
        <p14:creationId xmlns:p14="http://schemas.microsoft.com/office/powerpoint/2010/main" val="3701855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0-27 at 3.07.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5006" y="5767114"/>
            <a:ext cx="7026166" cy="5676355"/>
          </a:xfrm>
          <a:prstGeom prst="rect">
            <a:avLst/>
          </a:prstGeom>
        </p:spPr>
      </p:pic>
      <p:pic>
        <p:nvPicPr>
          <p:cNvPr id="5" name="Picture 4" descr="Screen Shot 2015-10-27 at 3.23.2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5006" y="13907814"/>
            <a:ext cx="7026166" cy="771735"/>
          </a:xfrm>
          <a:prstGeom prst="rect">
            <a:avLst/>
          </a:prstGeom>
        </p:spPr>
      </p:pic>
      <p:pic>
        <p:nvPicPr>
          <p:cNvPr id="2" name="Picture 1"/>
          <p:cNvPicPr>
            <a:picLocks noChangeAspect="1"/>
          </p:cNvPicPr>
          <p:nvPr/>
        </p:nvPicPr>
        <p:blipFill>
          <a:blip r:embed="rId4"/>
          <a:stretch>
            <a:fillRect/>
          </a:stretch>
        </p:blipFill>
        <p:spPr>
          <a:xfrm>
            <a:off x="447675" y="257175"/>
            <a:ext cx="11296650" cy="6343650"/>
          </a:xfrm>
          <a:prstGeom prst="rect">
            <a:avLst/>
          </a:prstGeom>
        </p:spPr>
      </p:pic>
    </p:spTree>
    <p:extLst>
      <p:ext uri="{BB962C8B-B14F-4D97-AF65-F5344CB8AC3E}">
        <p14:creationId xmlns:p14="http://schemas.microsoft.com/office/powerpoint/2010/main" val="657036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80074" y="2266620"/>
            <a:ext cx="8924925" cy="2266950"/>
          </a:xfrm>
          <a:prstGeom prst="rect">
            <a:avLst/>
          </a:prstGeom>
        </p:spPr>
      </p:pic>
      <p:sp>
        <p:nvSpPr>
          <p:cNvPr id="4" name="TextBox 3"/>
          <p:cNvSpPr txBox="1"/>
          <p:nvPr/>
        </p:nvSpPr>
        <p:spPr>
          <a:xfrm>
            <a:off x="3892276" y="448989"/>
            <a:ext cx="3926435" cy="523220"/>
          </a:xfrm>
          <a:prstGeom prst="rect">
            <a:avLst/>
          </a:prstGeom>
          <a:noFill/>
        </p:spPr>
        <p:txBody>
          <a:bodyPr wrap="square" rtlCol="0">
            <a:spAutoFit/>
          </a:bodyPr>
          <a:lstStyle/>
          <a:p>
            <a:r>
              <a:rPr lang="en-US" sz="2800" dirty="0" smtClean="0"/>
              <a:t>“Euclidean Efficiency”</a:t>
            </a:r>
            <a:endParaRPr lang="en-US" sz="2800" dirty="0"/>
          </a:p>
        </p:txBody>
      </p:sp>
    </p:spTree>
    <p:extLst>
      <p:ext uri="{BB962C8B-B14F-4D97-AF65-F5344CB8AC3E}">
        <p14:creationId xmlns:p14="http://schemas.microsoft.com/office/powerpoint/2010/main" val="2024383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246" y="1173874"/>
            <a:ext cx="4933950" cy="4352925"/>
          </a:xfrm>
          <a:prstGeom prst="rect">
            <a:avLst/>
          </a:prstGeom>
        </p:spPr>
      </p:pic>
      <p:pic>
        <p:nvPicPr>
          <p:cNvPr id="3" name="Picture 2"/>
          <p:cNvPicPr>
            <a:picLocks noChangeAspect="1"/>
          </p:cNvPicPr>
          <p:nvPr/>
        </p:nvPicPr>
        <p:blipFill>
          <a:blip r:embed="rId3"/>
          <a:stretch>
            <a:fillRect/>
          </a:stretch>
        </p:blipFill>
        <p:spPr>
          <a:xfrm>
            <a:off x="5590517" y="364249"/>
            <a:ext cx="6076950" cy="5162550"/>
          </a:xfrm>
          <a:prstGeom prst="rect">
            <a:avLst/>
          </a:prstGeom>
        </p:spPr>
      </p:pic>
    </p:spTree>
    <p:extLst>
      <p:ext uri="{BB962C8B-B14F-4D97-AF65-F5344CB8AC3E}">
        <p14:creationId xmlns:p14="http://schemas.microsoft.com/office/powerpoint/2010/main" val="3732578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804" y="750011"/>
            <a:ext cx="4284440" cy="3990155"/>
          </a:xfrm>
          <a:prstGeom prst="rect">
            <a:avLst/>
          </a:prstGeom>
        </p:spPr>
      </p:pic>
      <p:pic>
        <p:nvPicPr>
          <p:cNvPr id="3" name="Picture 2"/>
          <p:cNvPicPr>
            <a:picLocks noChangeAspect="1"/>
          </p:cNvPicPr>
          <p:nvPr/>
        </p:nvPicPr>
        <p:blipFill>
          <a:blip r:embed="rId3"/>
          <a:stretch>
            <a:fillRect/>
          </a:stretch>
        </p:blipFill>
        <p:spPr>
          <a:xfrm>
            <a:off x="5017045" y="507293"/>
            <a:ext cx="6994294" cy="4475590"/>
          </a:xfrm>
          <a:prstGeom prst="rect">
            <a:avLst/>
          </a:prstGeom>
        </p:spPr>
      </p:pic>
    </p:spTree>
    <p:extLst>
      <p:ext uri="{BB962C8B-B14F-4D97-AF65-F5344CB8AC3E}">
        <p14:creationId xmlns:p14="http://schemas.microsoft.com/office/powerpoint/2010/main" val="659150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1903" y="0"/>
            <a:ext cx="6608940" cy="6663559"/>
          </a:xfrm>
          <a:prstGeom prst="rect">
            <a:avLst/>
          </a:prstGeom>
        </p:spPr>
      </p:pic>
      <p:sp>
        <p:nvSpPr>
          <p:cNvPr id="3" name="TextBox 2"/>
          <p:cNvSpPr txBox="1"/>
          <p:nvPr/>
        </p:nvSpPr>
        <p:spPr>
          <a:xfrm>
            <a:off x="220716" y="220717"/>
            <a:ext cx="4145441" cy="1569660"/>
          </a:xfrm>
          <a:prstGeom prst="rect">
            <a:avLst/>
          </a:prstGeom>
          <a:noFill/>
        </p:spPr>
        <p:txBody>
          <a:bodyPr wrap="square" rtlCol="0">
            <a:spAutoFit/>
          </a:bodyPr>
          <a:lstStyle/>
          <a:p>
            <a:r>
              <a:rPr lang="en-US" sz="3200" b="1" dirty="0" smtClean="0"/>
              <a:t>Metropolitan Atlanta Rapid Transit Authority (MARTA)</a:t>
            </a:r>
            <a:endParaRPr lang="en-US" sz="3200" b="1" dirty="0"/>
          </a:p>
        </p:txBody>
      </p:sp>
      <p:cxnSp>
        <p:nvCxnSpPr>
          <p:cNvPr id="5" name="Straight Arrow Connector 4"/>
          <p:cNvCxnSpPr/>
          <p:nvPr/>
        </p:nvCxnSpPr>
        <p:spPr>
          <a:xfrm flipH="1" flipV="1">
            <a:off x="8450317" y="2249214"/>
            <a:ext cx="641131" cy="1944414"/>
          </a:xfrm>
          <a:prstGeom prst="straightConnector1">
            <a:avLst/>
          </a:prstGeom>
          <a:ln w="635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672222" y="2249214"/>
            <a:ext cx="1419226" cy="1952298"/>
            <a:chOff x="7672222" y="2249214"/>
            <a:chExt cx="1419226" cy="1952298"/>
          </a:xfrm>
        </p:grpSpPr>
        <p:cxnSp>
          <p:nvCxnSpPr>
            <p:cNvPr id="6" name="Straight Arrow Connector 5"/>
            <p:cNvCxnSpPr/>
            <p:nvPr/>
          </p:nvCxnSpPr>
          <p:spPr>
            <a:xfrm flipV="1">
              <a:off x="7672222" y="2249214"/>
              <a:ext cx="588909" cy="52551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72222" y="2774731"/>
              <a:ext cx="0" cy="142678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98827" y="4191001"/>
              <a:ext cx="1392621" cy="262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80705" y="2554014"/>
            <a:ext cx="4025462" cy="2246769"/>
          </a:xfrm>
          <a:prstGeom prst="rect">
            <a:avLst/>
          </a:prstGeom>
          <a:noFill/>
        </p:spPr>
        <p:txBody>
          <a:bodyPr wrap="square" rtlCol="0">
            <a:spAutoFit/>
          </a:bodyPr>
          <a:lstStyle/>
          <a:p>
            <a:r>
              <a:rPr lang="en-US" sz="2800" dirty="0" smtClean="0"/>
              <a:t>How efficient is the network compared to a network where every pair of stations is connected by a direct line?</a:t>
            </a:r>
            <a:endParaRPr lang="en-US" sz="2800" dirty="0"/>
          </a:p>
        </p:txBody>
      </p:sp>
      <p:sp>
        <p:nvSpPr>
          <p:cNvPr id="22" name="Rectangle 21"/>
          <p:cNvSpPr/>
          <p:nvPr/>
        </p:nvSpPr>
        <p:spPr>
          <a:xfrm>
            <a:off x="280705" y="1790377"/>
            <a:ext cx="3933943" cy="1225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71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19339"/>
            <a:ext cx="12096506" cy="6238661"/>
          </a:xfrm>
          <a:prstGeom prst="rect">
            <a:avLst/>
          </a:prstGeom>
        </p:spPr>
      </p:pic>
      <p:sp>
        <p:nvSpPr>
          <p:cNvPr id="4" name="TextBox 3"/>
          <p:cNvSpPr txBox="1"/>
          <p:nvPr/>
        </p:nvSpPr>
        <p:spPr>
          <a:xfrm>
            <a:off x="3275463" y="116731"/>
            <a:ext cx="7465326" cy="461665"/>
          </a:xfrm>
          <a:prstGeom prst="rect">
            <a:avLst/>
          </a:prstGeom>
          <a:noFill/>
        </p:spPr>
        <p:txBody>
          <a:bodyPr wrap="square" rtlCol="0">
            <a:spAutoFit/>
          </a:bodyPr>
          <a:lstStyle/>
          <a:p>
            <a:r>
              <a:rPr lang="en-US" sz="2400" dirty="0" smtClean="0"/>
              <a:t>Rail distances (provided by MARTA)</a:t>
            </a:r>
            <a:endParaRPr lang="en-US" sz="2400" dirty="0"/>
          </a:p>
        </p:txBody>
      </p:sp>
    </p:spTree>
    <p:extLst>
      <p:ext uri="{BB962C8B-B14F-4D97-AF65-F5344CB8AC3E}">
        <p14:creationId xmlns:p14="http://schemas.microsoft.com/office/powerpoint/2010/main" val="2486654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576" y="204717"/>
            <a:ext cx="11677006" cy="6441743"/>
          </a:xfrm>
          <a:prstGeom prst="rect">
            <a:avLst/>
          </a:prstGeom>
        </p:spPr>
      </p:pic>
    </p:spTree>
    <p:extLst>
      <p:ext uri="{BB962C8B-B14F-4D97-AF65-F5344CB8AC3E}">
        <p14:creationId xmlns:p14="http://schemas.microsoft.com/office/powerpoint/2010/main" val="4241352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06840" y="619693"/>
            <a:ext cx="10902864" cy="1168164"/>
          </a:xfrm>
          <a:prstGeom prst="rect">
            <a:avLst/>
          </a:prstGeom>
        </p:spPr>
      </p:pic>
      <p:grpSp>
        <p:nvGrpSpPr>
          <p:cNvPr id="13" name="Group 12"/>
          <p:cNvGrpSpPr/>
          <p:nvPr/>
        </p:nvGrpSpPr>
        <p:grpSpPr>
          <a:xfrm>
            <a:off x="1337481" y="2688609"/>
            <a:ext cx="8830101" cy="2470245"/>
            <a:chOff x="1337481" y="2688609"/>
            <a:chExt cx="8830101" cy="2470245"/>
          </a:xfrm>
        </p:grpSpPr>
        <p:sp>
          <p:nvSpPr>
            <p:cNvPr id="12" name="Rectangle 11"/>
            <p:cNvSpPr/>
            <p:nvPr/>
          </p:nvSpPr>
          <p:spPr>
            <a:xfrm>
              <a:off x="1337481" y="2688609"/>
              <a:ext cx="8830101" cy="2470245"/>
            </a:xfrm>
            <a:prstGeom prst="rect">
              <a:avLst/>
            </a:prstGeom>
            <a:solidFill>
              <a:srgbClr val="BFD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90147" y="3045333"/>
              <a:ext cx="8371976" cy="1754326"/>
            </a:xfrm>
            <a:prstGeom prst="rect">
              <a:avLst/>
            </a:prstGeom>
            <a:noFill/>
          </p:spPr>
          <p:txBody>
            <a:bodyPr wrap="square" rtlCol="0">
              <a:spAutoFit/>
            </a:bodyPr>
            <a:lstStyle/>
            <a:p>
              <a:r>
                <a:rPr lang="en-US" sz="3600" dirty="0" smtClean="0"/>
                <a:t>The MARTA network is 82% as efficient as a network where each pair of stations is connected by a direct line.</a:t>
              </a:r>
              <a:endParaRPr lang="en-US" sz="3600" dirty="0"/>
            </a:p>
          </p:txBody>
        </p:sp>
      </p:grpSp>
    </p:spTree>
    <p:extLst>
      <p:ext uri="{BB962C8B-B14F-4D97-AF65-F5344CB8AC3E}">
        <p14:creationId xmlns:p14="http://schemas.microsoft.com/office/powerpoint/2010/main" val="3602080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27338" y="1583184"/>
            <a:ext cx="6755406" cy="4024547"/>
            <a:chOff x="2008238" y="716409"/>
            <a:chExt cx="6755406" cy="4024547"/>
          </a:xfrm>
        </p:grpSpPr>
        <p:cxnSp>
          <p:nvCxnSpPr>
            <p:cNvPr id="131" name="Straight Connector 130"/>
            <p:cNvCxnSpPr>
              <a:stCxn id="45" idx="5"/>
            </p:cNvCxnSpPr>
            <p:nvPr/>
          </p:nvCxnSpPr>
          <p:spPr>
            <a:xfrm flipH="1" flipV="1">
              <a:off x="2583463" y="1994616"/>
              <a:ext cx="867839" cy="730459"/>
            </a:xfrm>
            <a:prstGeom prst="line">
              <a:avLst/>
            </a:prstGeom>
            <a:ln w="38100">
              <a:solidFill>
                <a:srgbClr val="B2B2B2"/>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51" idx="1"/>
            </p:cNvCxnSpPr>
            <p:nvPr/>
          </p:nvCxnSpPr>
          <p:spPr>
            <a:xfrm flipH="1">
              <a:off x="2524377" y="2066815"/>
              <a:ext cx="17472" cy="1510950"/>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endCxn id="46" idx="5"/>
            </p:cNvCxnSpPr>
            <p:nvPr/>
          </p:nvCxnSpPr>
          <p:spPr>
            <a:xfrm>
              <a:off x="2577248" y="3676386"/>
              <a:ext cx="989996" cy="514882"/>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45" idx="4"/>
            </p:cNvCxnSpPr>
            <p:nvPr/>
          </p:nvCxnSpPr>
          <p:spPr>
            <a:xfrm flipH="1" flipV="1">
              <a:off x="3377215" y="2755763"/>
              <a:ext cx="111673" cy="1399491"/>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45" idx="3"/>
            </p:cNvCxnSpPr>
            <p:nvPr/>
          </p:nvCxnSpPr>
          <p:spPr>
            <a:xfrm flipH="1">
              <a:off x="2593701" y="2725075"/>
              <a:ext cx="709427" cy="959353"/>
            </a:xfrm>
            <a:prstGeom prst="line">
              <a:avLst/>
            </a:prstGeom>
            <a:ln w="38100">
              <a:solidFill>
                <a:srgbClr val="B2B2B2"/>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50" idx="3"/>
            </p:cNvCxnSpPr>
            <p:nvPr/>
          </p:nvCxnSpPr>
          <p:spPr>
            <a:xfrm flipV="1">
              <a:off x="2499415" y="1574815"/>
              <a:ext cx="924900" cy="540660"/>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56" idx="0"/>
            </p:cNvCxnSpPr>
            <p:nvPr/>
          </p:nvCxnSpPr>
          <p:spPr>
            <a:xfrm>
              <a:off x="8199272" y="1997391"/>
              <a:ext cx="12592" cy="1448086"/>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0" idx="1"/>
            </p:cNvCxnSpPr>
            <p:nvPr/>
          </p:nvCxnSpPr>
          <p:spPr>
            <a:xfrm>
              <a:off x="7143736" y="1357669"/>
              <a:ext cx="1088105" cy="609034"/>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0" idx="0"/>
              <a:endCxn id="53" idx="0"/>
            </p:cNvCxnSpPr>
            <p:nvPr/>
          </p:nvCxnSpPr>
          <p:spPr>
            <a:xfrm>
              <a:off x="7217823" y="1326981"/>
              <a:ext cx="30374" cy="1275450"/>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56" idx="5"/>
            </p:cNvCxnSpPr>
            <p:nvPr/>
          </p:nvCxnSpPr>
          <p:spPr>
            <a:xfrm>
              <a:off x="7291344" y="2726928"/>
              <a:ext cx="994607" cy="897411"/>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56" idx="6"/>
            </p:cNvCxnSpPr>
            <p:nvPr/>
          </p:nvCxnSpPr>
          <p:spPr>
            <a:xfrm flipV="1">
              <a:off x="7217823" y="3550252"/>
              <a:ext cx="1098816" cy="494888"/>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53" idx="0"/>
            </p:cNvCxnSpPr>
            <p:nvPr/>
          </p:nvCxnSpPr>
          <p:spPr>
            <a:xfrm flipV="1">
              <a:off x="7217257" y="2602431"/>
              <a:ext cx="30940" cy="1434634"/>
            </a:xfrm>
            <a:prstGeom prst="line">
              <a:avLst/>
            </a:prstGeom>
            <a:ln w="38100">
              <a:solidFill>
                <a:srgbClr val="B2B2B2"/>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54" idx="4"/>
            </p:cNvCxnSpPr>
            <p:nvPr/>
          </p:nvCxnSpPr>
          <p:spPr>
            <a:xfrm flipV="1">
              <a:off x="3488888" y="4126761"/>
              <a:ext cx="3734894" cy="12167"/>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 idx="2"/>
            </p:cNvCxnSpPr>
            <p:nvPr/>
          </p:nvCxnSpPr>
          <p:spPr>
            <a:xfrm flipH="1" flipV="1">
              <a:off x="2562046" y="2066815"/>
              <a:ext cx="2771954" cy="66785"/>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9" idx="2"/>
            </p:cNvCxnSpPr>
            <p:nvPr/>
          </p:nvCxnSpPr>
          <p:spPr>
            <a:xfrm>
              <a:off x="5334000" y="3241538"/>
              <a:ext cx="2869016" cy="305539"/>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 idx="7"/>
              <a:endCxn id="46" idx="3"/>
            </p:cNvCxnSpPr>
            <p:nvPr/>
          </p:nvCxnSpPr>
          <p:spPr>
            <a:xfrm flipH="1">
              <a:off x="3419070" y="2059513"/>
              <a:ext cx="2093792" cy="2131755"/>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334000" y="202882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4000" y="313676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flipV="1">
              <a:off x="5438775" y="2095500"/>
              <a:ext cx="18535" cy="1231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flipH="1">
              <a:off x="5273544" y="3473698"/>
              <a:ext cx="328725" cy="507227"/>
            </a:xfrm>
            <a:prstGeom prst="rect">
              <a:avLst/>
            </a:prstGeom>
          </p:spPr>
        </p:pic>
        <p:pic>
          <p:nvPicPr>
            <p:cNvPr id="9" name="Picture 8"/>
            <p:cNvPicPr>
              <a:picLocks noChangeAspect="1"/>
            </p:cNvPicPr>
            <p:nvPr/>
          </p:nvPicPr>
          <p:blipFill>
            <a:blip r:embed="rId3"/>
            <a:stretch>
              <a:fillRect/>
            </a:stretch>
          </p:blipFill>
          <p:spPr>
            <a:xfrm flipH="1">
              <a:off x="5283932" y="1363266"/>
              <a:ext cx="309686" cy="566081"/>
            </a:xfrm>
            <a:prstGeom prst="rect">
              <a:avLst/>
            </a:prstGeom>
          </p:spPr>
        </p:pic>
        <p:sp>
          <p:nvSpPr>
            <p:cNvPr id="43" name="Oval 42"/>
            <p:cNvSpPr/>
            <p:nvPr/>
          </p:nvSpPr>
          <p:spPr>
            <a:xfrm>
              <a:off x="3283607" y="143827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2440" y="25462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388382" y="4012406"/>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468727" y="19366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493689" y="3547077"/>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119007" y="133667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143422" y="260243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119007" y="391721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082127" y="18350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107089" y="3445477"/>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39" idx="5"/>
            </p:cNvCxnSpPr>
            <p:nvPr/>
          </p:nvCxnSpPr>
          <p:spPr>
            <a:xfrm>
              <a:off x="5512862" y="3315625"/>
              <a:ext cx="1726068" cy="7172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54" idx="1"/>
            </p:cNvCxnSpPr>
            <p:nvPr/>
          </p:nvCxnSpPr>
          <p:spPr>
            <a:xfrm>
              <a:off x="5417354" y="2133600"/>
              <a:ext cx="1732341" cy="18142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3" idx="6"/>
            </p:cNvCxnSpPr>
            <p:nvPr/>
          </p:nvCxnSpPr>
          <p:spPr>
            <a:xfrm>
              <a:off x="5375677" y="2111217"/>
              <a:ext cx="1977295" cy="595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39" idx="3"/>
            </p:cNvCxnSpPr>
            <p:nvPr/>
          </p:nvCxnSpPr>
          <p:spPr>
            <a:xfrm flipH="1">
              <a:off x="5364688" y="2719018"/>
              <a:ext cx="1858528" cy="596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52" idx="3"/>
            </p:cNvCxnSpPr>
            <p:nvPr/>
          </p:nvCxnSpPr>
          <p:spPr>
            <a:xfrm flipV="1">
              <a:off x="5393058" y="1515537"/>
              <a:ext cx="1756637" cy="1672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9" idx="3"/>
            </p:cNvCxnSpPr>
            <p:nvPr/>
          </p:nvCxnSpPr>
          <p:spPr>
            <a:xfrm flipH="1">
              <a:off x="5364688" y="1958447"/>
              <a:ext cx="2834585" cy="1357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 idx="2"/>
              <a:endCxn id="55" idx="2"/>
            </p:cNvCxnSpPr>
            <p:nvPr/>
          </p:nvCxnSpPr>
          <p:spPr>
            <a:xfrm flipV="1">
              <a:off x="5334000" y="1939788"/>
              <a:ext cx="2748127" cy="193812"/>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 idx="6"/>
            </p:cNvCxnSpPr>
            <p:nvPr/>
          </p:nvCxnSpPr>
          <p:spPr>
            <a:xfrm flipH="1">
              <a:off x="3377215" y="2133600"/>
              <a:ext cx="2166335" cy="517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45" idx="2"/>
            </p:cNvCxnSpPr>
            <p:nvPr/>
          </p:nvCxnSpPr>
          <p:spPr>
            <a:xfrm flipH="1" flipV="1">
              <a:off x="3272440" y="2650988"/>
              <a:ext cx="2087611" cy="632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4" idx="6"/>
            </p:cNvCxnSpPr>
            <p:nvPr/>
          </p:nvCxnSpPr>
          <p:spPr>
            <a:xfrm>
              <a:off x="3388382" y="1548930"/>
              <a:ext cx="2155168" cy="5846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51" idx="6"/>
            </p:cNvCxnSpPr>
            <p:nvPr/>
          </p:nvCxnSpPr>
          <p:spPr>
            <a:xfrm flipH="1">
              <a:off x="2703239" y="3251890"/>
              <a:ext cx="2710372" cy="399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4" idx="7"/>
            </p:cNvCxnSpPr>
            <p:nvPr/>
          </p:nvCxnSpPr>
          <p:spPr>
            <a:xfrm flipV="1">
              <a:off x="2520223" y="2059513"/>
              <a:ext cx="2992639" cy="1609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4" idx="2"/>
            </p:cNvCxnSpPr>
            <p:nvPr/>
          </p:nvCxnSpPr>
          <p:spPr>
            <a:xfrm flipH="1">
              <a:off x="5334000" y="1438275"/>
              <a:ext cx="1889216" cy="695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9" idx="6"/>
              <a:endCxn id="43" idx="1"/>
            </p:cNvCxnSpPr>
            <p:nvPr/>
          </p:nvCxnSpPr>
          <p:spPr>
            <a:xfrm flipH="1" flipV="1">
              <a:off x="3314295" y="1468963"/>
              <a:ext cx="2229255" cy="1772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4"/>
            <a:stretch>
              <a:fillRect/>
            </a:stretch>
          </p:blipFill>
          <p:spPr>
            <a:xfrm>
              <a:off x="2984295" y="716409"/>
              <a:ext cx="288145" cy="646857"/>
            </a:xfrm>
            <a:prstGeom prst="rect">
              <a:avLst/>
            </a:prstGeom>
          </p:spPr>
        </p:pic>
        <p:pic>
          <p:nvPicPr>
            <p:cNvPr id="92" name="Picture 91"/>
            <p:cNvPicPr>
              <a:picLocks noChangeAspect="1"/>
            </p:cNvPicPr>
            <p:nvPr/>
          </p:nvPicPr>
          <p:blipFill>
            <a:blip r:embed="rId4"/>
            <a:stretch>
              <a:fillRect/>
            </a:stretch>
          </p:blipFill>
          <p:spPr>
            <a:xfrm>
              <a:off x="2073851" y="1499306"/>
              <a:ext cx="288145" cy="646857"/>
            </a:xfrm>
            <a:prstGeom prst="rect">
              <a:avLst/>
            </a:prstGeom>
          </p:spPr>
        </p:pic>
        <p:pic>
          <p:nvPicPr>
            <p:cNvPr id="93" name="Picture 92"/>
            <p:cNvPicPr>
              <a:picLocks noChangeAspect="1"/>
            </p:cNvPicPr>
            <p:nvPr/>
          </p:nvPicPr>
          <p:blipFill>
            <a:blip r:embed="rId4"/>
            <a:stretch>
              <a:fillRect/>
            </a:stretch>
          </p:blipFill>
          <p:spPr>
            <a:xfrm>
              <a:off x="2008238" y="3153618"/>
              <a:ext cx="288145" cy="646857"/>
            </a:xfrm>
            <a:prstGeom prst="rect">
              <a:avLst/>
            </a:prstGeom>
          </p:spPr>
        </p:pic>
        <p:pic>
          <p:nvPicPr>
            <p:cNvPr id="94" name="Picture 93"/>
            <p:cNvPicPr>
              <a:picLocks noChangeAspect="1"/>
            </p:cNvPicPr>
            <p:nvPr/>
          </p:nvPicPr>
          <p:blipFill>
            <a:blip r:embed="rId4"/>
            <a:stretch>
              <a:fillRect/>
            </a:stretch>
          </p:blipFill>
          <p:spPr>
            <a:xfrm>
              <a:off x="2903218" y="4094099"/>
              <a:ext cx="288145" cy="646857"/>
            </a:xfrm>
            <a:prstGeom prst="rect">
              <a:avLst/>
            </a:prstGeom>
          </p:spPr>
        </p:pic>
        <p:pic>
          <p:nvPicPr>
            <p:cNvPr id="95" name="Picture 94"/>
            <p:cNvPicPr>
              <a:picLocks noChangeAspect="1"/>
            </p:cNvPicPr>
            <p:nvPr/>
          </p:nvPicPr>
          <p:blipFill>
            <a:blip r:embed="rId5"/>
            <a:stretch>
              <a:fillRect/>
            </a:stretch>
          </p:blipFill>
          <p:spPr>
            <a:xfrm>
              <a:off x="7417772" y="811333"/>
              <a:ext cx="334272" cy="676697"/>
            </a:xfrm>
            <a:prstGeom prst="rect">
              <a:avLst/>
            </a:prstGeom>
          </p:spPr>
        </p:pic>
        <p:pic>
          <p:nvPicPr>
            <p:cNvPr id="96" name="Picture 95"/>
            <p:cNvPicPr>
              <a:picLocks noChangeAspect="1"/>
            </p:cNvPicPr>
            <p:nvPr/>
          </p:nvPicPr>
          <p:blipFill>
            <a:blip r:embed="rId5"/>
            <a:stretch>
              <a:fillRect/>
            </a:stretch>
          </p:blipFill>
          <p:spPr>
            <a:xfrm>
              <a:off x="8429372" y="1456903"/>
              <a:ext cx="334272" cy="676697"/>
            </a:xfrm>
            <a:prstGeom prst="rect">
              <a:avLst/>
            </a:prstGeom>
          </p:spPr>
        </p:pic>
        <p:pic>
          <p:nvPicPr>
            <p:cNvPr id="97" name="Picture 96"/>
            <p:cNvPicPr>
              <a:picLocks noChangeAspect="1"/>
            </p:cNvPicPr>
            <p:nvPr/>
          </p:nvPicPr>
          <p:blipFill>
            <a:blip r:embed="rId5"/>
            <a:stretch>
              <a:fillRect/>
            </a:stretch>
          </p:blipFill>
          <p:spPr>
            <a:xfrm>
              <a:off x="7608986" y="2333389"/>
              <a:ext cx="334272" cy="676697"/>
            </a:xfrm>
            <a:prstGeom prst="rect">
              <a:avLst/>
            </a:prstGeom>
          </p:spPr>
        </p:pic>
        <p:pic>
          <p:nvPicPr>
            <p:cNvPr id="98" name="Picture 97"/>
            <p:cNvPicPr>
              <a:picLocks noChangeAspect="1"/>
            </p:cNvPicPr>
            <p:nvPr/>
          </p:nvPicPr>
          <p:blipFill>
            <a:blip r:embed="rId5"/>
            <a:stretch>
              <a:fillRect/>
            </a:stretch>
          </p:blipFill>
          <p:spPr>
            <a:xfrm>
              <a:off x="8387531" y="3166181"/>
              <a:ext cx="334272" cy="676697"/>
            </a:xfrm>
            <a:prstGeom prst="rect">
              <a:avLst/>
            </a:prstGeom>
          </p:spPr>
        </p:pic>
        <p:pic>
          <p:nvPicPr>
            <p:cNvPr id="99" name="Picture 98"/>
            <p:cNvPicPr>
              <a:picLocks noChangeAspect="1"/>
            </p:cNvPicPr>
            <p:nvPr/>
          </p:nvPicPr>
          <p:blipFill>
            <a:blip r:embed="rId5"/>
            <a:stretch>
              <a:fillRect/>
            </a:stretch>
          </p:blipFill>
          <p:spPr>
            <a:xfrm>
              <a:off x="7454375" y="3976634"/>
              <a:ext cx="334272" cy="676697"/>
            </a:xfrm>
            <a:prstGeom prst="rect">
              <a:avLst/>
            </a:prstGeom>
          </p:spPr>
        </p:pic>
        <p:sp>
          <p:nvSpPr>
            <p:cNvPr id="100" name="Oval 99"/>
            <p:cNvSpPr/>
            <p:nvPr/>
          </p:nvSpPr>
          <p:spPr>
            <a:xfrm>
              <a:off x="7113048" y="132698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4"/>
            <a:stretch>
              <a:fillRect/>
            </a:stretch>
          </p:blipFill>
          <p:spPr>
            <a:xfrm>
              <a:off x="2680075" y="2515342"/>
              <a:ext cx="288145" cy="646857"/>
            </a:xfrm>
            <a:prstGeom prst="rect">
              <a:avLst/>
            </a:prstGeom>
          </p:spPr>
        </p:pic>
      </p:grpSp>
      <p:sp>
        <p:nvSpPr>
          <p:cNvPr id="61" name="TextBox 60"/>
          <p:cNvSpPr txBox="1"/>
          <p:nvPr/>
        </p:nvSpPr>
        <p:spPr>
          <a:xfrm>
            <a:off x="1174224" y="418134"/>
            <a:ext cx="9515475" cy="400110"/>
          </a:xfrm>
          <a:prstGeom prst="rect">
            <a:avLst/>
          </a:prstGeom>
          <a:noFill/>
        </p:spPr>
        <p:txBody>
          <a:bodyPr wrap="square" rtlCol="0">
            <a:spAutoFit/>
          </a:bodyPr>
          <a:lstStyle/>
          <a:p>
            <a:r>
              <a:rPr lang="en-US" sz="2000" dirty="0" smtClean="0"/>
              <a:t>However suppose we want to see who is best connected to </a:t>
            </a:r>
            <a:r>
              <a:rPr lang="en-US" sz="2000" i="1" dirty="0" smtClean="0"/>
              <a:t>both</a:t>
            </a:r>
            <a:r>
              <a:rPr lang="en-US" sz="2000" dirty="0" smtClean="0"/>
              <a:t> the bride and the groom. </a:t>
            </a:r>
          </a:p>
        </p:txBody>
      </p:sp>
    </p:spTree>
    <p:extLst>
      <p:ext uri="{BB962C8B-B14F-4D97-AF65-F5344CB8AC3E}">
        <p14:creationId xmlns:p14="http://schemas.microsoft.com/office/powerpoint/2010/main" val="17292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2" y="159297"/>
            <a:ext cx="11763375" cy="4857750"/>
          </a:xfrm>
          <a:prstGeom prst="rect">
            <a:avLst/>
          </a:prstGeom>
        </p:spPr>
      </p:pic>
    </p:spTree>
    <p:extLst>
      <p:ext uri="{BB962C8B-B14F-4D97-AF65-F5344CB8AC3E}">
        <p14:creationId xmlns:p14="http://schemas.microsoft.com/office/powerpoint/2010/main" val="2361929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5947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9928" y="504967"/>
            <a:ext cx="9376012" cy="584775"/>
          </a:xfrm>
          <a:prstGeom prst="rect">
            <a:avLst/>
          </a:prstGeom>
          <a:noFill/>
        </p:spPr>
        <p:txBody>
          <a:bodyPr wrap="square" rtlCol="0">
            <a:spAutoFit/>
          </a:bodyPr>
          <a:lstStyle/>
          <a:p>
            <a:r>
              <a:rPr lang="en-US" sz="3200" dirty="0" smtClean="0"/>
              <a:t>Thank you for your time!</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4178" y="2148904"/>
            <a:ext cx="1699451" cy="3194968"/>
          </a:xfrm>
          <a:prstGeom prst="rect">
            <a:avLst/>
          </a:prstGeom>
        </p:spPr>
      </p:pic>
    </p:spTree>
    <p:extLst>
      <p:ext uri="{BB962C8B-B14F-4D97-AF65-F5344CB8AC3E}">
        <p14:creationId xmlns:p14="http://schemas.microsoft.com/office/powerpoint/2010/main" val="2867901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52875" y="461665"/>
            <a:ext cx="2743200" cy="2943225"/>
          </a:xfrm>
          <a:prstGeom prst="rect">
            <a:avLst/>
          </a:prstGeom>
        </p:spPr>
      </p:pic>
      <p:pic>
        <p:nvPicPr>
          <p:cNvPr id="6" name="Picture 5"/>
          <p:cNvPicPr>
            <a:picLocks noChangeAspect="1"/>
          </p:cNvPicPr>
          <p:nvPr/>
        </p:nvPicPr>
        <p:blipFill>
          <a:blip r:embed="rId3"/>
          <a:stretch>
            <a:fillRect/>
          </a:stretch>
        </p:blipFill>
        <p:spPr>
          <a:xfrm>
            <a:off x="1562100" y="3500437"/>
            <a:ext cx="7886700" cy="2676525"/>
          </a:xfrm>
          <a:prstGeom prst="rect">
            <a:avLst/>
          </a:prstGeom>
        </p:spPr>
      </p:pic>
      <p:sp>
        <p:nvSpPr>
          <p:cNvPr id="4" name="TextBox 3"/>
          <p:cNvSpPr txBox="1"/>
          <p:nvPr/>
        </p:nvSpPr>
        <p:spPr>
          <a:xfrm>
            <a:off x="353739" y="460875"/>
            <a:ext cx="4227786" cy="461665"/>
          </a:xfrm>
          <a:prstGeom prst="rect">
            <a:avLst/>
          </a:prstGeom>
          <a:noFill/>
        </p:spPr>
        <p:txBody>
          <a:bodyPr wrap="square" rtlCol="0">
            <a:spAutoFit/>
          </a:bodyPr>
          <a:lstStyle/>
          <a:p>
            <a:r>
              <a:rPr lang="en-US" sz="2400" dirty="0" smtClean="0"/>
              <a:t>“Local closed neighborhoods”</a:t>
            </a:r>
            <a:endParaRPr lang="en-US" sz="2400" dirty="0"/>
          </a:p>
        </p:txBody>
      </p:sp>
    </p:spTree>
    <p:extLst>
      <p:ext uri="{BB962C8B-B14F-4D97-AF65-F5344CB8AC3E}">
        <p14:creationId xmlns:p14="http://schemas.microsoft.com/office/powerpoint/2010/main" val="148926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6948" y="99520"/>
            <a:ext cx="2539013" cy="2724150"/>
          </a:xfrm>
          <a:prstGeom prst="rect">
            <a:avLst/>
          </a:prstGeom>
        </p:spPr>
      </p:pic>
      <p:pic>
        <p:nvPicPr>
          <p:cNvPr id="6" name="Picture 5"/>
          <p:cNvPicPr>
            <a:picLocks noChangeAspect="1"/>
          </p:cNvPicPr>
          <p:nvPr/>
        </p:nvPicPr>
        <p:blipFill>
          <a:blip r:embed="rId3"/>
          <a:stretch>
            <a:fillRect/>
          </a:stretch>
        </p:blipFill>
        <p:spPr>
          <a:xfrm>
            <a:off x="3505200" y="0"/>
            <a:ext cx="7886700" cy="2676525"/>
          </a:xfrm>
          <a:prstGeom prst="rect">
            <a:avLst/>
          </a:prstGeom>
        </p:spPr>
      </p:pic>
      <p:grpSp>
        <p:nvGrpSpPr>
          <p:cNvPr id="2" name="Group 1"/>
          <p:cNvGrpSpPr/>
          <p:nvPr/>
        </p:nvGrpSpPr>
        <p:grpSpPr>
          <a:xfrm>
            <a:off x="3000375" y="2932386"/>
            <a:ext cx="8876314" cy="3839889"/>
            <a:chOff x="3000375" y="2932386"/>
            <a:chExt cx="8876314" cy="3839889"/>
          </a:xfrm>
        </p:grpSpPr>
        <p:pic>
          <p:nvPicPr>
            <p:cNvPr id="7" name="Picture 6"/>
            <p:cNvPicPr>
              <a:picLocks noChangeAspect="1"/>
            </p:cNvPicPr>
            <p:nvPr/>
          </p:nvPicPr>
          <p:blipFill>
            <a:blip r:embed="rId4"/>
            <a:stretch>
              <a:fillRect/>
            </a:stretch>
          </p:blipFill>
          <p:spPr>
            <a:xfrm>
              <a:off x="3741937" y="3245346"/>
              <a:ext cx="3416438" cy="3167063"/>
            </a:xfrm>
            <a:prstGeom prst="rect">
              <a:avLst/>
            </a:prstGeom>
          </p:spPr>
        </p:pic>
        <p:sp>
          <p:nvSpPr>
            <p:cNvPr id="3" name="Rectangle 2"/>
            <p:cNvSpPr/>
            <p:nvPr/>
          </p:nvSpPr>
          <p:spPr>
            <a:xfrm>
              <a:off x="3000375" y="3124200"/>
              <a:ext cx="5600700" cy="364807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rved Left Arrow 3"/>
            <p:cNvSpPr/>
            <p:nvPr/>
          </p:nvSpPr>
          <p:spPr>
            <a:xfrm>
              <a:off x="9532882" y="2932386"/>
              <a:ext cx="1250731" cy="218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8765627" y="5374399"/>
              <a:ext cx="3111062" cy="461665"/>
            </a:xfrm>
            <a:prstGeom prst="rect">
              <a:avLst/>
            </a:prstGeom>
            <a:noFill/>
          </p:spPr>
          <p:txBody>
            <a:bodyPr wrap="square" rtlCol="0">
              <a:spAutoFit/>
            </a:bodyPr>
            <a:lstStyle/>
            <a:p>
              <a:r>
                <a:rPr lang="en-US" sz="2400" dirty="0" smtClean="0">
                  <a:solidFill>
                    <a:srgbClr val="FF0000"/>
                  </a:solidFill>
                </a:rPr>
                <a:t>“Clustering Centrality”</a:t>
              </a:r>
              <a:endParaRPr lang="en-US" sz="2400" dirty="0">
                <a:solidFill>
                  <a:srgbClr val="FF0000"/>
                </a:solidFill>
              </a:endParaRPr>
            </a:p>
          </p:txBody>
        </p:sp>
      </p:grpSp>
      <p:sp>
        <p:nvSpPr>
          <p:cNvPr id="9" name="TextBox 8"/>
          <p:cNvSpPr txBox="1"/>
          <p:nvPr/>
        </p:nvSpPr>
        <p:spPr>
          <a:xfrm>
            <a:off x="440675" y="3909848"/>
            <a:ext cx="2091558" cy="1569660"/>
          </a:xfrm>
          <a:prstGeom prst="rect">
            <a:avLst/>
          </a:prstGeom>
          <a:noFill/>
        </p:spPr>
        <p:txBody>
          <a:bodyPr wrap="square" rtlCol="0">
            <a:spAutoFit/>
          </a:bodyPr>
          <a:lstStyle/>
          <a:p>
            <a:r>
              <a:rPr lang="en-US" sz="2400" dirty="0" smtClean="0"/>
              <a:t>The number of subgraphs in which each edge appears:</a:t>
            </a:r>
            <a:endParaRPr lang="en-US" sz="2400" dirty="0"/>
          </a:p>
        </p:txBody>
      </p:sp>
    </p:spTree>
    <p:extLst>
      <p:ext uri="{BB962C8B-B14F-4D97-AF65-F5344CB8AC3E}">
        <p14:creationId xmlns:p14="http://schemas.microsoft.com/office/powerpoint/2010/main" val="27056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2206" y="515007"/>
            <a:ext cx="9096703"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Clustering centrality can be linked to a problem in structural graph theory.</a:t>
            </a:r>
            <a:endParaRPr lang="en-US" sz="2000" dirty="0">
              <a:latin typeface="Arial" panose="020B0604020202020204" pitchFamily="34" charset="0"/>
              <a:cs typeface="Arial" panose="020B0604020202020204" pitchFamily="34" charset="0"/>
            </a:endParaRPr>
          </a:p>
        </p:txBody>
      </p:sp>
      <p:sp>
        <p:nvSpPr>
          <p:cNvPr id="5" name="TextBox 4"/>
          <p:cNvSpPr txBox="1"/>
          <p:nvPr/>
        </p:nvSpPr>
        <p:spPr>
          <a:xfrm>
            <a:off x="972206" y="1234964"/>
            <a:ext cx="11030607"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common problem in structural graph theory is: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en-US" sz="2000" dirty="0" smtClean="0">
                <a:solidFill>
                  <a:srgbClr val="FF0000"/>
                </a:solidFill>
                <a:latin typeface="Arial" panose="020B0604020202020204" pitchFamily="34" charset="0"/>
                <a:cs typeface="Arial" panose="020B0604020202020204" pitchFamily="34" charset="0"/>
              </a:rPr>
              <a:t>Given a graph </a:t>
            </a:r>
            <a:r>
              <a:rPr lang="en-US" sz="2000" i="1" dirty="0" smtClean="0">
                <a:solidFill>
                  <a:srgbClr val="FF0000"/>
                </a:solidFill>
                <a:latin typeface="Arial" panose="020B0604020202020204" pitchFamily="34" charset="0"/>
                <a:cs typeface="Arial" panose="020B0604020202020204" pitchFamily="34" charset="0"/>
              </a:rPr>
              <a:t>G</a:t>
            </a:r>
            <a:r>
              <a:rPr lang="en-US" sz="2000" dirty="0" smtClean="0">
                <a:solidFill>
                  <a:srgbClr val="FF0000"/>
                </a:solidFill>
                <a:latin typeface="Arial" panose="020B0604020202020204" pitchFamily="34" charset="0"/>
                <a:cs typeface="Arial" panose="020B0604020202020204" pitchFamily="34" charset="0"/>
              </a:rPr>
              <a:t> determine a largest sized particular subgraph </a:t>
            </a:r>
            <a:r>
              <a:rPr lang="en-US" sz="2000" i="1" dirty="0" smtClean="0">
                <a:solidFill>
                  <a:srgbClr val="FF0000"/>
                </a:solidFill>
                <a:latin typeface="Arial" panose="020B0604020202020204" pitchFamily="34" charset="0"/>
                <a:cs typeface="Arial" panose="020B0604020202020204" pitchFamily="34" charset="0"/>
              </a:rPr>
              <a:t>H</a:t>
            </a:r>
            <a:r>
              <a:rPr lang="en-US" sz="2000" dirty="0" smtClean="0">
                <a:solidFill>
                  <a:srgbClr val="FF0000"/>
                </a:solidFill>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 our case </a:t>
            </a:r>
            <a:r>
              <a:rPr lang="en-US" sz="2000" i="1" dirty="0" smtClean="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 will be a “book graph”.</a:t>
            </a:r>
            <a:endParaRPr lang="en-US"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648636" y="2871535"/>
            <a:ext cx="6361029" cy="3878676"/>
          </a:xfrm>
          <a:prstGeom prst="rect">
            <a:avLst/>
          </a:prstGeom>
        </p:spPr>
      </p:pic>
      <p:sp>
        <p:nvSpPr>
          <p:cNvPr id="9" name="Rectangle 8"/>
          <p:cNvSpPr/>
          <p:nvPr/>
        </p:nvSpPr>
        <p:spPr>
          <a:xfrm>
            <a:off x="5767237" y="4025060"/>
            <a:ext cx="123825" cy="1571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13683" y="4340773"/>
            <a:ext cx="1093076" cy="830997"/>
          </a:xfrm>
          <a:prstGeom prst="rect">
            <a:avLst/>
          </a:prstGeom>
          <a:noFill/>
        </p:spPr>
        <p:txBody>
          <a:bodyPr wrap="square" rtlCol="0">
            <a:spAutoFit/>
          </a:bodyPr>
          <a:lstStyle/>
          <a:p>
            <a:r>
              <a:rPr lang="en-US" sz="4800" i="1" dirty="0" smtClean="0">
                <a:latin typeface="Times New Roman" panose="02020603050405020304" pitchFamily="18" charset="0"/>
                <a:cs typeface="Times New Roman" panose="02020603050405020304" pitchFamily="18" charset="0"/>
              </a:rPr>
              <a:t>z</a:t>
            </a:r>
            <a:endParaRPr lang="en-US" sz="48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009663" y="5596685"/>
            <a:ext cx="2564524" cy="523220"/>
          </a:xfrm>
          <a:prstGeom prst="rect">
            <a:avLst/>
          </a:prstGeom>
          <a:noFill/>
        </p:spPr>
        <p:txBody>
          <a:bodyPr wrap="square" rtlCol="0">
            <a:spAutoFit/>
          </a:bodyPr>
          <a:lstStyle/>
          <a:p>
            <a:r>
              <a:rPr lang="en-US" sz="2800" dirty="0" smtClean="0"/>
              <a:t>“book graph”</a:t>
            </a:r>
            <a:endParaRPr lang="en-US" sz="2800" dirty="0"/>
          </a:p>
        </p:txBody>
      </p:sp>
    </p:spTree>
    <p:extLst>
      <p:ext uri="{BB962C8B-B14F-4D97-AF65-F5344CB8AC3E}">
        <p14:creationId xmlns:p14="http://schemas.microsoft.com/office/powerpoint/2010/main" val="1299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8963" y="2297559"/>
            <a:ext cx="6755406" cy="4024547"/>
            <a:chOff x="2008238" y="716409"/>
            <a:chExt cx="6755406" cy="4024547"/>
          </a:xfrm>
        </p:grpSpPr>
        <p:cxnSp>
          <p:nvCxnSpPr>
            <p:cNvPr id="3" name="Straight Connector 2"/>
            <p:cNvCxnSpPr>
              <a:stCxn id="25" idx="5"/>
            </p:cNvCxnSpPr>
            <p:nvPr/>
          </p:nvCxnSpPr>
          <p:spPr>
            <a:xfrm flipH="1" flipV="1">
              <a:off x="2583463" y="1994616"/>
              <a:ext cx="867839" cy="730459"/>
            </a:xfrm>
            <a:prstGeom prst="line">
              <a:avLst/>
            </a:prstGeom>
            <a:ln w="38100">
              <a:solidFill>
                <a:srgbClr val="B2B2B2"/>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28" idx="1"/>
            </p:cNvCxnSpPr>
            <p:nvPr/>
          </p:nvCxnSpPr>
          <p:spPr>
            <a:xfrm flipH="1">
              <a:off x="2524377" y="2066815"/>
              <a:ext cx="17472" cy="1510950"/>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26" idx="5"/>
            </p:cNvCxnSpPr>
            <p:nvPr/>
          </p:nvCxnSpPr>
          <p:spPr>
            <a:xfrm>
              <a:off x="2577248" y="3676386"/>
              <a:ext cx="989996" cy="514882"/>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25" idx="4"/>
            </p:cNvCxnSpPr>
            <p:nvPr/>
          </p:nvCxnSpPr>
          <p:spPr>
            <a:xfrm flipH="1" flipV="1">
              <a:off x="3377215" y="2755763"/>
              <a:ext cx="111673" cy="1399491"/>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5" idx="3"/>
            </p:cNvCxnSpPr>
            <p:nvPr/>
          </p:nvCxnSpPr>
          <p:spPr>
            <a:xfrm flipH="1">
              <a:off x="2593701" y="2725075"/>
              <a:ext cx="709427" cy="959353"/>
            </a:xfrm>
            <a:prstGeom prst="line">
              <a:avLst/>
            </a:prstGeom>
            <a:ln w="38100">
              <a:solidFill>
                <a:srgbClr val="B2B2B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7" idx="3"/>
            </p:cNvCxnSpPr>
            <p:nvPr/>
          </p:nvCxnSpPr>
          <p:spPr>
            <a:xfrm flipV="1">
              <a:off x="2499415" y="1574815"/>
              <a:ext cx="924900" cy="540660"/>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33" idx="0"/>
            </p:cNvCxnSpPr>
            <p:nvPr/>
          </p:nvCxnSpPr>
          <p:spPr>
            <a:xfrm>
              <a:off x="8199272" y="1997391"/>
              <a:ext cx="12592" cy="1448086"/>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7" idx="1"/>
            </p:cNvCxnSpPr>
            <p:nvPr/>
          </p:nvCxnSpPr>
          <p:spPr>
            <a:xfrm>
              <a:off x="7143736" y="1357669"/>
              <a:ext cx="1088105" cy="609034"/>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7" idx="0"/>
              <a:endCxn id="30" idx="0"/>
            </p:cNvCxnSpPr>
            <p:nvPr/>
          </p:nvCxnSpPr>
          <p:spPr>
            <a:xfrm>
              <a:off x="7217823" y="1326981"/>
              <a:ext cx="30374" cy="1275450"/>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33" idx="5"/>
            </p:cNvCxnSpPr>
            <p:nvPr/>
          </p:nvCxnSpPr>
          <p:spPr>
            <a:xfrm>
              <a:off x="7291344" y="2726928"/>
              <a:ext cx="994607" cy="897411"/>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3" idx="6"/>
            </p:cNvCxnSpPr>
            <p:nvPr/>
          </p:nvCxnSpPr>
          <p:spPr>
            <a:xfrm flipV="1">
              <a:off x="7217823" y="3550252"/>
              <a:ext cx="1098816" cy="494888"/>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30" idx="0"/>
            </p:cNvCxnSpPr>
            <p:nvPr/>
          </p:nvCxnSpPr>
          <p:spPr>
            <a:xfrm flipV="1">
              <a:off x="7217257" y="2602431"/>
              <a:ext cx="30940" cy="1434634"/>
            </a:xfrm>
            <a:prstGeom prst="line">
              <a:avLst/>
            </a:prstGeom>
            <a:ln w="38100">
              <a:solidFill>
                <a:srgbClr val="B2B2B2"/>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1" idx="4"/>
            </p:cNvCxnSpPr>
            <p:nvPr/>
          </p:nvCxnSpPr>
          <p:spPr>
            <a:xfrm flipV="1">
              <a:off x="3488888" y="4126761"/>
              <a:ext cx="3734894" cy="12167"/>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9" idx="2"/>
            </p:cNvCxnSpPr>
            <p:nvPr/>
          </p:nvCxnSpPr>
          <p:spPr>
            <a:xfrm flipH="1" flipV="1">
              <a:off x="2562046" y="2066815"/>
              <a:ext cx="2771954" cy="66785"/>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0" idx="2"/>
            </p:cNvCxnSpPr>
            <p:nvPr/>
          </p:nvCxnSpPr>
          <p:spPr>
            <a:xfrm>
              <a:off x="5334000" y="3241538"/>
              <a:ext cx="2869016" cy="305539"/>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9" idx="7"/>
              <a:endCxn id="26" idx="3"/>
            </p:cNvCxnSpPr>
            <p:nvPr/>
          </p:nvCxnSpPr>
          <p:spPr>
            <a:xfrm flipH="1">
              <a:off x="3419070" y="2059513"/>
              <a:ext cx="2093792" cy="2131755"/>
            </a:xfrm>
            <a:prstGeom prst="line">
              <a:avLst/>
            </a:prstGeom>
            <a:ln w="38100">
              <a:solidFill>
                <a:srgbClr val="DDDDDD"/>
              </a:solidFill>
              <a:prstDash val="soli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334000" y="202882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0" y="313676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5438775" y="2095500"/>
              <a:ext cx="18535" cy="1231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stretch>
              <a:fillRect/>
            </a:stretch>
          </p:blipFill>
          <p:spPr>
            <a:xfrm flipH="1">
              <a:off x="5273544" y="3473698"/>
              <a:ext cx="328725" cy="507227"/>
            </a:xfrm>
            <a:prstGeom prst="rect">
              <a:avLst/>
            </a:prstGeom>
          </p:spPr>
        </p:pic>
        <p:pic>
          <p:nvPicPr>
            <p:cNvPr id="23" name="Picture 22"/>
            <p:cNvPicPr>
              <a:picLocks noChangeAspect="1"/>
            </p:cNvPicPr>
            <p:nvPr/>
          </p:nvPicPr>
          <p:blipFill>
            <a:blip r:embed="rId3"/>
            <a:stretch>
              <a:fillRect/>
            </a:stretch>
          </p:blipFill>
          <p:spPr>
            <a:xfrm flipH="1">
              <a:off x="5283932" y="1363266"/>
              <a:ext cx="309686" cy="566081"/>
            </a:xfrm>
            <a:prstGeom prst="rect">
              <a:avLst/>
            </a:prstGeom>
          </p:spPr>
        </p:pic>
        <p:sp>
          <p:nvSpPr>
            <p:cNvPr id="24" name="Oval 23"/>
            <p:cNvSpPr/>
            <p:nvPr/>
          </p:nvSpPr>
          <p:spPr>
            <a:xfrm>
              <a:off x="3283607" y="143827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72440" y="25462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388382" y="4012406"/>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468727" y="19366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493689" y="3547077"/>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119007" y="1336675"/>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143422" y="260243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119007" y="391721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082127" y="1835013"/>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07089" y="3445477"/>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20" idx="5"/>
            </p:cNvCxnSpPr>
            <p:nvPr/>
          </p:nvCxnSpPr>
          <p:spPr>
            <a:xfrm>
              <a:off x="5512862" y="3315625"/>
              <a:ext cx="1726068" cy="7172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1" idx="1"/>
            </p:cNvCxnSpPr>
            <p:nvPr/>
          </p:nvCxnSpPr>
          <p:spPr>
            <a:xfrm>
              <a:off x="5417354" y="2133600"/>
              <a:ext cx="1732341" cy="18142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0" idx="6"/>
            </p:cNvCxnSpPr>
            <p:nvPr/>
          </p:nvCxnSpPr>
          <p:spPr>
            <a:xfrm>
              <a:off x="5375677" y="2111217"/>
              <a:ext cx="1977295" cy="595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0" idx="3"/>
            </p:cNvCxnSpPr>
            <p:nvPr/>
          </p:nvCxnSpPr>
          <p:spPr>
            <a:xfrm flipH="1">
              <a:off x="5364688" y="2719018"/>
              <a:ext cx="1858528" cy="596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9" idx="3"/>
            </p:cNvCxnSpPr>
            <p:nvPr/>
          </p:nvCxnSpPr>
          <p:spPr>
            <a:xfrm flipV="1">
              <a:off x="5393058" y="1515537"/>
              <a:ext cx="1756637" cy="1672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20" idx="3"/>
            </p:cNvCxnSpPr>
            <p:nvPr/>
          </p:nvCxnSpPr>
          <p:spPr>
            <a:xfrm flipH="1">
              <a:off x="5364688" y="1958447"/>
              <a:ext cx="2834585" cy="1357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9" idx="2"/>
              <a:endCxn id="32" idx="2"/>
            </p:cNvCxnSpPr>
            <p:nvPr/>
          </p:nvCxnSpPr>
          <p:spPr>
            <a:xfrm flipV="1">
              <a:off x="5334000" y="1939788"/>
              <a:ext cx="2748127" cy="193812"/>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9" idx="6"/>
            </p:cNvCxnSpPr>
            <p:nvPr/>
          </p:nvCxnSpPr>
          <p:spPr>
            <a:xfrm flipH="1">
              <a:off x="3377215" y="2133600"/>
              <a:ext cx="2166335" cy="517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5" idx="2"/>
            </p:cNvCxnSpPr>
            <p:nvPr/>
          </p:nvCxnSpPr>
          <p:spPr>
            <a:xfrm flipH="1" flipV="1">
              <a:off x="3272440" y="2650988"/>
              <a:ext cx="2087611" cy="632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19" idx="6"/>
            </p:cNvCxnSpPr>
            <p:nvPr/>
          </p:nvCxnSpPr>
          <p:spPr>
            <a:xfrm>
              <a:off x="3388382" y="1548930"/>
              <a:ext cx="2155168" cy="5846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28" idx="6"/>
            </p:cNvCxnSpPr>
            <p:nvPr/>
          </p:nvCxnSpPr>
          <p:spPr>
            <a:xfrm flipH="1">
              <a:off x="2703239" y="3251890"/>
              <a:ext cx="2710372" cy="399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9" idx="7"/>
            </p:cNvCxnSpPr>
            <p:nvPr/>
          </p:nvCxnSpPr>
          <p:spPr>
            <a:xfrm flipV="1">
              <a:off x="2520223" y="2059513"/>
              <a:ext cx="2992639" cy="1609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19" idx="2"/>
            </p:cNvCxnSpPr>
            <p:nvPr/>
          </p:nvCxnSpPr>
          <p:spPr>
            <a:xfrm flipH="1">
              <a:off x="5334000" y="1438275"/>
              <a:ext cx="1889216" cy="695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 idx="6"/>
              <a:endCxn id="24" idx="1"/>
            </p:cNvCxnSpPr>
            <p:nvPr/>
          </p:nvCxnSpPr>
          <p:spPr>
            <a:xfrm flipH="1" flipV="1">
              <a:off x="3314295" y="1468963"/>
              <a:ext cx="2229255" cy="1772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4"/>
            <a:stretch>
              <a:fillRect/>
            </a:stretch>
          </p:blipFill>
          <p:spPr>
            <a:xfrm>
              <a:off x="2984295" y="716409"/>
              <a:ext cx="288145" cy="646857"/>
            </a:xfrm>
            <a:prstGeom prst="rect">
              <a:avLst/>
            </a:prstGeom>
          </p:spPr>
        </p:pic>
        <p:pic>
          <p:nvPicPr>
            <p:cNvPr id="49" name="Picture 48"/>
            <p:cNvPicPr>
              <a:picLocks noChangeAspect="1"/>
            </p:cNvPicPr>
            <p:nvPr/>
          </p:nvPicPr>
          <p:blipFill>
            <a:blip r:embed="rId4"/>
            <a:stretch>
              <a:fillRect/>
            </a:stretch>
          </p:blipFill>
          <p:spPr>
            <a:xfrm>
              <a:off x="2073851" y="1499306"/>
              <a:ext cx="288145" cy="646857"/>
            </a:xfrm>
            <a:prstGeom prst="rect">
              <a:avLst/>
            </a:prstGeom>
          </p:spPr>
        </p:pic>
        <p:pic>
          <p:nvPicPr>
            <p:cNvPr id="50" name="Picture 49"/>
            <p:cNvPicPr>
              <a:picLocks noChangeAspect="1"/>
            </p:cNvPicPr>
            <p:nvPr/>
          </p:nvPicPr>
          <p:blipFill>
            <a:blip r:embed="rId4"/>
            <a:stretch>
              <a:fillRect/>
            </a:stretch>
          </p:blipFill>
          <p:spPr>
            <a:xfrm>
              <a:off x="2008238" y="3153618"/>
              <a:ext cx="288145" cy="646857"/>
            </a:xfrm>
            <a:prstGeom prst="rect">
              <a:avLst/>
            </a:prstGeom>
          </p:spPr>
        </p:pic>
        <p:pic>
          <p:nvPicPr>
            <p:cNvPr id="51" name="Picture 50"/>
            <p:cNvPicPr>
              <a:picLocks noChangeAspect="1"/>
            </p:cNvPicPr>
            <p:nvPr/>
          </p:nvPicPr>
          <p:blipFill>
            <a:blip r:embed="rId4"/>
            <a:stretch>
              <a:fillRect/>
            </a:stretch>
          </p:blipFill>
          <p:spPr>
            <a:xfrm>
              <a:off x="2903218" y="4094099"/>
              <a:ext cx="288145" cy="646857"/>
            </a:xfrm>
            <a:prstGeom prst="rect">
              <a:avLst/>
            </a:prstGeom>
          </p:spPr>
        </p:pic>
        <p:pic>
          <p:nvPicPr>
            <p:cNvPr id="52" name="Picture 51"/>
            <p:cNvPicPr>
              <a:picLocks noChangeAspect="1"/>
            </p:cNvPicPr>
            <p:nvPr/>
          </p:nvPicPr>
          <p:blipFill>
            <a:blip r:embed="rId5"/>
            <a:stretch>
              <a:fillRect/>
            </a:stretch>
          </p:blipFill>
          <p:spPr>
            <a:xfrm>
              <a:off x="7417772" y="811333"/>
              <a:ext cx="334272" cy="676697"/>
            </a:xfrm>
            <a:prstGeom prst="rect">
              <a:avLst/>
            </a:prstGeom>
          </p:spPr>
        </p:pic>
        <p:pic>
          <p:nvPicPr>
            <p:cNvPr id="53" name="Picture 52"/>
            <p:cNvPicPr>
              <a:picLocks noChangeAspect="1"/>
            </p:cNvPicPr>
            <p:nvPr/>
          </p:nvPicPr>
          <p:blipFill>
            <a:blip r:embed="rId5"/>
            <a:stretch>
              <a:fillRect/>
            </a:stretch>
          </p:blipFill>
          <p:spPr>
            <a:xfrm>
              <a:off x="8429372" y="1456903"/>
              <a:ext cx="334272" cy="676697"/>
            </a:xfrm>
            <a:prstGeom prst="rect">
              <a:avLst/>
            </a:prstGeom>
          </p:spPr>
        </p:pic>
        <p:pic>
          <p:nvPicPr>
            <p:cNvPr id="54" name="Picture 53"/>
            <p:cNvPicPr>
              <a:picLocks noChangeAspect="1"/>
            </p:cNvPicPr>
            <p:nvPr/>
          </p:nvPicPr>
          <p:blipFill>
            <a:blip r:embed="rId5"/>
            <a:stretch>
              <a:fillRect/>
            </a:stretch>
          </p:blipFill>
          <p:spPr>
            <a:xfrm>
              <a:off x="7608986" y="2333389"/>
              <a:ext cx="334272" cy="676697"/>
            </a:xfrm>
            <a:prstGeom prst="rect">
              <a:avLst/>
            </a:prstGeom>
          </p:spPr>
        </p:pic>
        <p:pic>
          <p:nvPicPr>
            <p:cNvPr id="55" name="Picture 54"/>
            <p:cNvPicPr>
              <a:picLocks noChangeAspect="1"/>
            </p:cNvPicPr>
            <p:nvPr/>
          </p:nvPicPr>
          <p:blipFill>
            <a:blip r:embed="rId5"/>
            <a:stretch>
              <a:fillRect/>
            </a:stretch>
          </p:blipFill>
          <p:spPr>
            <a:xfrm>
              <a:off x="8387531" y="3166181"/>
              <a:ext cx="334272" cy="676697"/>
            </a:xfrm>
            <a:prstGeom prst="rect">
              <a:avLst/>
            </a:prstGeom>
          </p:spPr>
        </p:pic>
        <p:pic>
          <p:nvPicPr>
            <p:cNvPr id="56" name="Picture 55"/>
            <p:cNvPicPr>
              <a:picLocks noChangeAspect="1"/>
            </p:cNvPicPr>
            <p:nvPr/>
          </p:nvPicPr>
          <p:blipFill>
            <a:blip r:embed="rId5"/>
            <a:stretch>
              <a:fillRect/>
            </a:stretch>
          </p:blipFill>
          <p:spPr>
            <a:xfrm>
              <a:off x="7454375" y="3976634"/>
              <a:ext cx="334272" cy="676697"/>
            </a:xfrm>
            <a:prstGeom prst="rect">
              <a:avLst/>
            </a:prstGeom>
          </p:spPr>
        </p:pic>
        <p:sp>
          <p:nvSpPr>
            <p:cNvPr id="57" name="Oval 56"/>
            <p:cNvSpPr/>
            <p:nvPr/>
          </p:nvSpPr>
          <p:spPr>
            <a:xfrm>
              <a:off x="7113048" y="1326981"/>
              <a:ext cx="209550" cy="209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4"/>
            <a:stretch>
              <a:fillRect/>
            </a:stretch>
          </p:blipFill>
          <p:spPr>
            <a:xfrm>
              <a:off x="2680075" y="2515342"/>
              <a:ext cx="288145" cy="646857"/>
            </a:xfrm>
            <a:prstGeom prst="rect">
              <a:avLst/>
            </a:prstGeom>
          </p:spPr>
        </p:pic>
      </p:grpSp>
      <p:pic>
        <p:nvPicPr>
          <p:cNvPr id="59" name="Picture 58"/>
          <p:cNvPicPr>
            <a:picLocks noChangeAspect="1"/>
          </p:cNvPicPr>
          <p:nvPr/>
        </p:nvPicPr>
        <p:blipFill>
          <a:blip r:embed="rId6"/>
          <a:stretch>
            <a:fillRect/>
          </a:stretch>
        </p:blipFill>
        <p:spPr>
          <a:xfrm>
            <a:off x="567588" y="113777"/>
            <a:ext cx="4016838" cy="2449291"/>
          </a:xfrm>
          <a:prstGeom prst="rect">
            <a:avLst/>
          </a:prstGeom>
        </p:spPr>
      </p:pic>
    </p:spTree>
    <p:extLst>
      <p:ext uri="{BB962C8B-B14F-4D97-AF65-F5344CB8AC3E}">
        <p14:creationId xmlns:p14="http://schemas.microsoft.com/office/powerpoint/2010/main" val="2913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2452</TotalTime>
  <Words>1234</Words>
  <Application>Microsoft Office PowerPoint</Application>
  <PresentationFormat>Widescreen</PresentationFormat>
  <Paragraphs>122</Paragraphs>
  <Slides>52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Arial</vt:lpstr>
      <vt:lpstr>Calibri</vt:lpstr>
      <vt:lpstr>Calibri Light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Rochester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Narayan</dc:creator>
  <cp:lastModifiedBy>Darren Narayan</cp:lastModifiedBy>
  <cp:revision>125</cp:revision>
  <cp:lastPrinted>2015-12-17T16:13:19Z</cp:lastPrinted>
  <dcterms:created xsi:type="dcterms:W3CDTF">2015-10-14T15:19:36Z</dcterms:created>
  <dcterms:modified xsi:type="dcterms:W3CDTF">2016-02-26T16:06:25Z</dcterms:modified>
</cp:coreProperties>
</file>